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Open Sans Extra Bold" charset="1" panose="020B0906030804020204"/>
      <p:regular r:id="rId54"/>
    </p:embeddedFont>
    <p:embeddedFont>
      <p:font typeface="Poppins" charset="1" panose="00000500000000000000"/>
      <p:regular r:id="rId55"/>
    </p:embeddedFont>
    <p:embeddedFont>
      <p:font typeface="League Gothic Italics" charset="1" panose="00000500000000000000"/>
      <p:regular r:id="rId56"/>
    </p:embeddedFont>
    <p:embeddedFont>
      <p:font typeface="Arimo Bold Italics" charset="1" panose="020B0704020202090204"/>
      <p:regular r:id="rId57"/>
    </p:embeddedFont>
    <p:embeddedFont>
      <p:font typeface="Canva Sans Bold" charset="1" panose="020B0803030501040103"/>
      <p:regular r:id="rId58"/>
    </p:embeddedFont>
    <p:embeddedFont>
      <p:font typeface="Poppins Bold Italics" charset="1" panose="00000800000000000000"/>
      <p:regular r:id="rId59"/>
    </p:embeddedFont>
    <p:embeddedFont>
      <p:font typeface="Canva Sans" charset="1" panose="020B0503030501040103"/>
      <p:regular r:id="rId60"/>
    </p:embeddedFont>
    <p:embeddedFont>
      <p:font typeface="Canva Sans Italics" charset="1" panose="020B0503030501040103"/>
      <p:regular r:id="rId61"/>
    </p:embeddedFont>
    <p:embeddedFont>
      <p:font typeface="Canva Sans Bold Italics" charset="1" panose="020B0803030501040103"/>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embeddings/oleObject1.bin" Type="http://schemas.openxmlformats.org/officeDocument/2006/relationships/oleObjec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91331" y="3327322"/>
            <a:ext cx="8015383" cy="2663017"/>
          </a:xfrm>
          <a:prstGeom prst="rect">
            <a:avLst/>
          </a:prstGeom>
        </p:spPr>
        <p:txBody>
          <a:bodyPr anchor="t" rtlCol="false" tIns="0" lIns="0" bIns="0" rIns="0">
            <a:spAutoFit/>
          </a:bodyPr>
          <a:lstStyle/>
          <a:p>
            <a:pPr algn="l">
              <a:lnSpc>
                <a:spcPts val="10719"/>
              </a:lnSpc>
              <a:spcBef>
                <a:spcPct val="0"/>
              </a:spcBef>
            </a:pPr>
            <a:r>
              <a:rPr lang="en-US" sz="7656">
                <a:solidFill>
                  <a:srgbClr val="051D40"/>
                </a:solidFill>
                <a:latin typeface="Open Sans Extra Bold"/>
                <a:ea typeface="Open Sans Extra Bold"/>
                <a:cs typeface="Open Sans Extra Bold"/>
                <a:sym typeface="Open Sans Extra Bold"/>
              </a:rPr>
              <a:t>FYDP PRESENTATION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391331" y="7299419"/>
            <a:ext cx="7366063" cy="1958881"/>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By:</a:t>
            </a:r>
          </a:p>
          <a:p>
            <a:pPr algn="l">
              <a:lnSpc>
                <a:spcPts val="3855"/>
              </a:lnSpc>
            </a:pPr>
            <a:r>
              <a:rPr lang="en-US" sz="2753" spc="-55">
                <a:solidFill>
                  <a:srgbClr val="051D40"/>
                </a:solidFill>
                <a:latin typeface="Poppins"/>
                <a:ea typeface="Poppins"/>
                <a:cs typeface="Poppins"/>
                <a:sym typeface="Poppins"/>
              </a:rPr>
              <a:t>      Huzaifa Hassan TC-21060</a:t>
            </a:r>
          </a:p>
          <a:p>
            <a:pPr algn="l">
              <a:lnSpc>
                <a:spcPts val="3855"/>
              </a:lnSpc>
            </a:pPr>
            <a:r>
              <a:rPr lang="en-US" sz="2753" spc="-55">
                <a:solidFill>
                  <a:srgbClr val="051D40"/>
                </a:solidFill>
                <a:latin typeface="Poppins"/>
                <a:ea typeface="Poppins"/>
                <a:cs typeface="Poppins"/>
                <a:sym typeface="Poppins"/>
              </a:rPr>
              <a:t>      M. Kashaf Khan  TC-21065</a:t>
            </a:r>
          </a:p>
          <a:p>
            <a:pPr algn="l">
              <a:lnSpc>
                <a:spcPts val="3855"/>
              </a:lnSpc>
              <a:spcBef>
                <a:spcPct val="0"/>
              </a:spcBef>
            </a:pPr>
            <a:r>
              <a:rPr lang="en-US" sz="2753" spc="-55">
                <a:solidFill>
                  <a:srgbClr val="051D40"/>
                </a:solidFill>
                <a:latin typeface="Poppins"/>
                <a:ea typeface="Poppins"/>
                <a:cs typeface="Poppins"/>
                <a:sym typeface="Poppins"/>
              </a:rPr>
              <a:t>      Rao M. Umer       TC-21073</a:t>
            </a:r>
          </a:p>
        </p:txBody>
      </p:sp>
      <p:grpSp>
        <p:nvGrpSpPr>
          <p:cNvPr name="Group 17" id="17"/>
          <p:cNvGrpSpPr>
            <a:grpSpLocks noChangeAspect="true"/>
          </p:cNvGrpSpPr>
          <p:nvPr/>
        </p:nvGrpSpPr>
        <p:grpSpPr>
          <a:xfrm rot="0">
            <a:off x="8573918" y="3143201"/>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solidFill>
              <a:srgbClr val="01237D"/>
            </a:solidFill>
            <a:ln w="12700">
              <a:solidFill>
                <a:srgbClr val="000000"/>
              </a:solidFill>
            </a:ln>
          </p:spPr>
        </p:sp>
      </p:grpSp>
      <p:sp>
        <p:nvSpPr>
          <p:cNvPr name="Freeform 23" id="23"/>
          <p:cNvSpPr/>
          <p:nvPr/>
        </p:nvSpPr>
        <p:spPr>
          <a:xfrm flipH="false" flipV="false" rot="0">
            <a:off x="1391331" y="770458"/>
            <a:ext cx="2570803" cy="2582280"/>
          </a:xfrm>
          <a:custGeom>
            <a:avLst/>
            <a:gdLst/>
            <a:ahLst/>
            <a:cxnLst/>
            <a:rect r="r" b="b" t="t" l="l"/>
            <a:pathLst>
              <a:path h="2582280" w="2570803">
                <a:moveTo>
                  <a:pt x="0" y="0"/>
                </a:moveTo>
                <a:lnTo>
                  <a:pt x="2570804" y="0"/>
                </a:lnTo>
                <a:lnTo>
                  <a:pt x="2570804" y="2582281"/>
                </a:lnTo>
                <a:lnTo>
                  <a:pt x="0" y="2582281"/>
                </a:lnTo>
                <a:lnTo>
                  <a:pt x="0" y="0"/>
                </a:lnTo>
                <a:close/>
              </a:path>
            </a:pathLst>
          </a:custGeom>
          <a:blipFill>
            <a:blip r:embed="rId3"/>
            <a:stretch>
              <a:fillRect l="0" t="0" r="0" b="0"/>
            </a:stretch>
          </a:blipFill>
        </p:spPr>
      </p:sp>
      <p:sp>
        <p:nvSpPr>
          <p:cNvPr name="TextBox 24" id="24"/>
          <p:cNvSpPr txBox="true"/>
          <p:nvPr/>
        </p:nvSpPr>
        <p:spPr>
          <a:xfrm rot="0">
            <a:off x="8026051" y="5505450"/>
            <a:ext cx="10242319" cy="1459434"/>
          </a:xfrm>
          <a:prstGeom prst="rect">
            <a:avLst/>
          </a:prstGeom>
        </p:spPr>
        <p:txBody>
          <a:bodyPr anchor="t" rtlCol="false" tIns="0" lIns="0" bIns="0" rIns="0">
            <a:spAutoFit/>
          </a:bodyPr>
          <a:lstStyle/>
          <a:p>
            <a:pPr algn="ctr">
              <a:lnSpc>
                <a:spcPts val="10564"/>
              </a:lnSpc>
            </a:pPr>
            <a:r>
              <a:rPr lang="en-US" sz="12005" i="true" spc="-240">
                <a:solidFill>
                  <a:srgbClr val="D3E2EF"/>
                </a:solidFill>
                <a:latin typeface="League Gothic Italics"/>
                <a:ea typeface="League Gothic Italics"/>
                <a:cs typeface="League Gothic Italics"/>
                <a:sym typeface="League Gothic Italics"/>
              </a:rPr>
              <a:t>COMMUNICATION</a:t>
            </a:r>
          </a:p>
        </p:txBody>
      </p:sp>
      <p:sp>
        <p:nvSpPr>
          <p:cNvPr name="TextBox 25" id="25"/>
          <p:cNvSpPr txBox="true"/>
          <p:nvPr/>
        </p:nvSpPr>
        <p:spPr>
          <a:xfrm rot="0">
            <a:off x="8382991" y="4282523"/>
            <a:ext cx="9528440" cy="962799"/>
          </a:xfrm>
          <a:prstGeom prst="rect">
            <a:avLst/>
          </a:prstGeom>
        </p:spPr>
        <p:txBody>
          <a:bodyPr anchor="t" rtlCol="false" tIns="0" lIns="0" bIns="0" rIns="0">
            <a:spAutoFit/>
          </a:bodyPr>
          <a:lstStyle/>
          <a:p>
            <a:pPr algn="ctr">
              <a:lnSpc>
                <a:spcPts val="6768"/>
              </a:lnSpc>
            </a:pPr>
            <a:r>
              <a:rPr lang="en-US" b="true" sz="7520" i="true" spc="-233">
                <a:solidFill>
                  <a:srgbClr val="FFDA1B"/>
                </a:solidFill>
                <a:latin typeface="Arimo Bold Italics"/>
                <a:ea typeface="Arimo Bold Italics"/>
                <a:cs typeface="Arimo Bold Italics"/>
                <a:sym typeface="Arimo Bold Italics"/>
              </a:rPr>
              <a:t>RISC V SoC for</a:t>
            </a:r>
          </a:p>
        </p:txBody>
      </p:sp>
      <p:sp>
        <p:nvSpPr>
          <p:cNvPr name="TextBox 26" id="26"/>
          <p:cNvSpPr txBox="true"/>
          <p:nvPr/>
        </p:nvSpPr>
        <p:spPr>
          <a:xfrm rot="0">
            <a:off x="1391331" y="6280918"/>
            <a:ext cx="7366063" cy="987331"/>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Department: </a:t>
            </a:r>
          </a:p>
          <a:p>
            <a:pPr algn="l">
              <a:lnSpc>
                <a:spcPts val="3855"/>
              </a:lnSpc>
              <a:spcBef>
                <a:spcPct val="0"/>
              </a:spcBef>
            </a:pPr>
            <a:r>
              <a:rPr lang="en-US" sz="2753" spc="-55">
                <a:solidFill>
                  <a:srgbClr val="051D40"/>
                </a:solidFill>
                <a:latin typeface="Poppins"/>
                <a:ea typeface="Poppins"/>
                <a:cs typeface="Poppins"/>
                <a:sym typeface="Poppins"/>
              </a:rPr>
              <a:t>      Telecommunications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09132" y="1222804"/>
            <a:ext cx="9527617"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RISC V Instructions Format</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580334" y="556603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503004" y="3114827"/>
            <a:ext cx="8150836" cy="1833938"/>
          </a:xfrm>
          <a:custGeom>
            <a:avLst/>
            <a:gdLst/>
            <a:ahLst/>
            <a:cxnLst/>
            <a:rect r="r" b="b" t="t" l="l"/>
            <a:pathLst>
              <a:path h="1833938" w="8150836">
                <a:moveTo>
                  <a:pt x="0" y="0"/>
                </a:moveTo>
                <a:lnTo>
                  <a:pt x="8150836" y="0"/>
                </a:lnTo>
                <a:lnTo>
                  <a:pt x="8150836" y="1833939"/>
                </a:lnTo>
                <a:lnTo>
                  <a:pt x="0" y="1833939"/>
                </a:lnTo>
                <a:lnTo>
                  <a:pt x="0" y="0"/>
                </a:lnTo>
                <a:close/>
              </a:path>
            </a:pathLst>
          </a:custGeom>
          <a:blipFill>
            <a:blip r:embed="rId4"/>
            <a:stretch>
              <a:fillRect l="0" t="0" r="0" b="0"/>
            </a:stretch>
          </a:blipFill>
        </p:spPr>
      </p:sp>
      <p:sp>
        <p:nvSpPr>
          <p:cNvPr name="Freeform 12" id="12"/>
          <p:cNvSpPr/>
          <p:nvPr/>
        </p:nvSpPr>
        <p:spPr>
          <a:xfrm flipH="false" flipV="false" rot="0">
            <a:off x="3503004" y="6276770"/>
            <a:ext cx="8150836" cy="1685909"/>
          </a:xfrm>
          <a:custGeom>
            <a:avLst/>
            <a:gdLst/>
            <a:ahLst/>
            <a:cxnLst/>
            <a:rect r="r" b="b" t="t" l="l"/>
            <a:pathLst>
              <a:path h="1685909" w="8150836">
                <a:moveTo>
                  <a:pt x="0" y="0"/>
                </a:moveTo>
                <a:lnTo>
                  <a:pt x="8150836" y="0"/>
                </a:lnTo>
                <a:lnTo>
                  <a:pt x="8150836" y="1685910"/>
                </a:lnTo>
                <a:lnTo>
                  <a:pt x="0" y="1685910"/>
                </a:lnTo>
                <a:lnTo>
                  <a:pt x="0" y="0"/>
                </a:lnTo>
                <a:close/>
              </a:path>
            </a:pathLst>
          </a:custGeom>
          <a:blipFill>
            <a:blip r:embed="rId5"/>
            <a:stretch>
              <a:fillRect l="0" t="-1368" r="0" b="-1368"/>
            </a:stretch>
          </a:blipFill>
        </p:spPr>
      </p:sp>
      <p:sp>
        <p:nvSpPr>
          <p:cNvPr name="TextBox 13" id="13"/>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Store/Branch (S/B-Type) Instructions</a:t>
            </a:r>
          </a:p>
        </p:txBody>
      </p:sp>
      <p:sp>
        <p:nvSpPr>
          <p:cNvPr name="TextBox 14" id="14"/>
          <p:cNvSpPr txBox="true"/>
          <p:nvPr/>
        </p:nvSpPr>
        <p:spPr>
          <a:xfrm rot="0">
            <a:off x="2203121" y="5533823"/>
            <a:ext cx="10558269"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Upper Immediate/Jump (U/J-Type) Instructions</a:t>
            </a:r>
          </a:p>
        </p:txBody>
      </p:sp>
      <p:grpSp>
        <p:nvGrpSpPr>
          <p:cNvPr name="Group 15" id="15"/>
          <p:cNvGrpSpPr/>
          <p:nvPr/>
        </p:nvGrpSpPr>
        <p:grpSpPr>
          <a:xfrm rot="0">
            <a:off x="16494339" y="0"/>
            <a:ext cx="4153313" cy="11227499"/>
            <a:chOff x="0" y="0"/>
            <a:chExt cx="5537750" cy="14969998"/>
          </a:xfrm>
        </p:grpSpPr>
        <p:grpSp>
          <p:nvGrpSpPr>
            <p:cNvPr name="Group 16" id="16"/>
            <p:cNvGrpSpPr/>
            <p:nvPr/>
          </p:nvGrpSpPr>
          <p:grpSpPr>
            <a:xfrm rot="0">
              <a:off x="0" y="0"/>
              <a:ext cx="2391547" cy="13716000"/>
              <a:chOff x="0" y="0"/>
              <a:chExt cx="472404" cy="2709333"/>
            </a:xfrm>
          </p:grpSpPr>
          <p:sp>
            <p:nvSpPr>
              <p:cNvPr name="Freeform 17" id="17"/>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8" id="18"/>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9432248"/>
              <a:ext cx="5537750" cy="55377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6952937" y="8740273"/>
            <a:ext cx="61272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968384" y="1994327"/>
            <a:ext cx="10953040" cy="6065246"/>
          </a:xfrm>
          <a:custGeom>
            <a:avLst/>
            <a:gdLst/>
            <a:ahLst/>
            <a:cxnLst/>
            <a:rect r="r" b="b" t="t" l="l"/>
            <a:pathLst>
              <a:path h="6065246" w="10953040">
                <a:moveTo>
                  <a:pt x="0" y="0"/>
                </a:moveTo>
                <a:lnTo>
                  <a:pt x="10953040" y="0"/>
                </a:lnTo>
                <a:lnTo>
                  <a:pt x="10953040" y="6065246"/>
                </a:lnTo>
                <a:lnTo>
                  <a:pt x="0" y="6065246"/>
                </a:lnTo>
                <a:lnTo>
                  <a:pt x="0" y="0"/>
                </a:lnTo>
                <a:close/>
              </a:path>
            </a:pathLst>
          </a:custGeom>
          <a:blipFill>
            <a:blip r:embed="rId2"/>
            <a:stretch>
              <a:fillRect l="0" t="0" r="0" b="0"/>
            </a:stretch>
          </a:blipFill>
        </p:spPr>
      </p:sp>
      <p:sp>
        <p:nvSpPr>
          <p:cNvPr name="TextBox 10" id="10"/>
          <p:cNvSpPr txBox="true"/>
          <p:nvPr/>
        </p:nvSpPr>
        <p:spPr>
          <a:xfrm rot="0">
            <a:off x="1968384" y="8021473"/>
            <a:ext cx="12014127" cy="7277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This is a Complete Single Cycle RISC V Processor.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We’ll discuss all it’s elements and datapath in the following slides.</a:t>
            </a:r>
          </a:p>
        </p:txBody>
      </p:sp>
      <p:grpSp>
        <p:nvGrpSpPr>
          <p:cNvPr name="Group 11" id="11"/>
          <p:cNvGrpSpPr/>
          <p:nvPr/>
        </p:nvGrpSpPr>
        <p:grpSpPr>
          <a:xfrm rot="0">
            <a:off x="16494339" y="0"/>
            <a:ext cx="4153313" cy="11227499"/>
            <a:chOff x="0" y="0"/>
            <a:chExt cx="5537750" cy="14969998"/>
          </a:xfrm>
        </p:grpSpPr>
        <p:grpSp>
          <p:nvGrpSpPr>
            <p:cNvPr name="Group 12" id="12"/>
            <p:cNvGrpSpPr/>
            <p:nvPr/>
          </p:nvGrpSpPr>
          <p:grpSpPr>
            <a:xfrm rot="0">
              <a:off x="0" y="0"/>
              <a:ext cx="2391547" cy="13716000"/>
              <a:chOff x="0" y="0"/>
              <a:chExt cx="472404" cy="2709333"/>
            </a:xfrm>
          </p:grpSpPr>
          <p:sp>
            <p:nvSpPr>
              <p:cNvPr name="Freeform 13" id="13"/>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4" id="14"/>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9432248"/>
              <a:ext cx="5537750" cy="55377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8" id="18"/>
          <p:cNvSpPr txBox="true"/>
          <p:nvPr/>
        </p:nvSpPr>
        <p:spPr>
          <a:xfrm rot="0">
            <a:off x="16991633" y="8740273"/>
            <a:ext cx="53533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TextBox 11" id="11"/>
          <p:cNvSpPr txBox="true"/>
          <p:nvPr/>
        </p:nvSpPr>
        <p:spPr>
          <a:xfrm rot="0">
            <a:off x="1609132" y="7257852"/>
            <a:ext cx="7059101" cy="1746249"/>
          </a:xfrm>
          <a:prstGeom prst="rect">
            <a:avLst/>
          </a:prstGeom>
        </p:spPr>
        <p:txBody>
          <a:bodyPr anchor="t" rtlCol="false" tIns="0" lIns="0" bIns="0" rIns="0">
            <a:spAutoFit/>
          </a:bodyPr>
          <a:lstStyle/>
          <a:p>
            <a:pPr algn="l" marL="539754" indent="-269877" lvl="1">
              <a:lnSpc>
                <a:spcPts val="3500"/>
              </a:lnSpc>
              <a:buFont typeface="Arial"/>
              <a:buChar char="•"/>
            </a:pPr>
            <a:r>
              <a:rPr lang="en-US" b="true" sz="2500">
                <a:solidFill>
                  <a:srgbClr val="051D40"/>
                </a:solidFill>
                <a:latin typeface="Canva Sans Bold"/>
                <a:ea typeface="Canva Sans Bold"/>
                <a:cs typeface="Canva Sans Bold"/>
                <a:sym typeface="Canva Sans Bold"/>
              </a:rPr>
              <a:t>Program Counter</a:t>
            </a:r>
            <a:r>
              <a:rPr lang="en-US" sz="2500">
                <a:solidFill>
                  <a:srgbClr val="051D40"/>
                </a:solidFill>
                <a:latin typeface="Canva Sans"/>
                <a:ea typeface="Canva Sans"/>
                <a:cs typeface="Canva Sans"/>
                <a:sym typeface="Canva Sans"/>
              </a:rPr>
              <a:t>: The program counter (PC) points to the current instruction. Its input, PCNext, indicates the address of the next instruction.</a:t>
            </a:r>
          </a:p>
        </p:txBody>
      </p:sp>
      <p:sp>
        <p:nvSpPr>
          <p:cNvPr name="Freeform 12" id="12"/>
          <p:cNvSpPr/>
          <p:nvPr/>
        </p:nvSpPr>
        <p:spPr>
          <a:xfrm flipH="false" flipV="false" rot="0">
            <a:off x="3552257"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sp>
        <p:nvSpPr>
          <p:cNvPr name="Freeform 13" id="13"/>
          <p:cNvSpPr/>
          <p:nvPr/>
        </p:nvSpPr>
        <p:spPr>
          <a:xfrm flipH="false" flipV="false" rot="0">
            <a:off x="9144000" y="7239371"/>
            <a:ext cx="2229059" cy="1840361"/>
          </a:xfrm>
          <a:custGeom>
            <a:avLst/>
            <a:gdLst/>
            <a:ahLst/>
            <a:cxnLst/>
            <a:rect r="r" b="b" t="t" l="l"/>
            <a:pathLst>
              <a:path h="1840361" w="2229059">
                <a:moveTo>
                  <a:pt x="0" y="0"/>
                </a:moveTo>
                <a:lnTo>
                  <a:pt x="2229059" y="0"/>
                </a:lnTo>
                <a:lnTo>
                  <a:pt x="2229059" y="1840362"/>
                </a:lnTo>
                <a:lnTo>
                  <a:pt x="0" y="1840362"/>
                </a:lnTo>
                <a:lnTo>
                  <a:pt x="0" y="0"/>
                </a:lnTo>
                <a:close/>
              </a:path>
            </a:pathLst>
          </a:custGeom>
          <a:blipFill>
            <a:blip r:embed="rId5"/>
            <a:stretch>
              <a:fillRect l="0" t="0" r="0" b="0"/>
            </a:stretch>
          </a:blipFill>
          <a:ln w="9525" cap="sq">
            <a:solidFill>
              <a:srgbClr val="000000"/>
            </a:solidFill>
            <a:prstDash val="solid"/>
            <a:miter/>
          </a:ln>
        </p:spPr>
      </p:sp>
      <p:grpSp>
        <p:nvGrpSpPr>
          <p:cNvPr name="Group 14" id="14"/>
          <p:cNvGrpSpPr/>
          <p:nvPr/>
        </p:nvGrpSpPr>
        <p:grpSpPr>
          <a:xfrm rot="0">
            <a:off x="4376390" y="4491469"/>
            <a:ext cx="625605" cy="792988"/>
            <a:chOff x="0" y="0"/>
            <a:chExt cx="164769" cy="208853"/>
          </a:xfrm>
        </p:grpSpPr>
        <p:sp>
          <p:nvSpPr>
            <p:cNvPr name="Freeform 15" id="15"/>
            <p:cNvSpPr/>
            <p:nvPr/>
          </p:nvSpPr>
          <p:spPr>
            <a:xfrm flipH="false" flipV="false" rot="0">
              <a:off x="0" y="0"/>
              <a:ext cx="164769" cy="208853"/>
            </a:xfrm>
            <a:custGeom>
              <a:avLst/>
              <a:gdLst/>
              <a:ahLst/>
              <a:cxnLst/>
              <a:rect r="r" b="b" t="t" l="l"/>
              <a:pathLst>
                <a:path h="208853" w="164769">
                  <a:moveTo>
                    <a:pt x="0" y="0"/>
                  </a:moveTo>
                  <a:lnTo>
                    <a:pt x="164769" y="0"/>
                  </a:lnTo>
                  <a:lnTo>
                    <a:pt x="164769" y="208853"/>
                  </a:lnTo>
                  <a:lnTo>
                    <a:pt x="0" y="208853"/>
                  </a:lnTo>
                  <a:close/>
                </a:path>
              </a:pathLst>
            </a:custGeom>
            <a:solidFill>
              <a:srgbClr val="000000">
                <a:alpha val="0"/>
              </a:srgbClr>
            </a:solidFill>
            <a:ln w="38100" cap="sq">
              <a:solidFill>
                <a:srgbClr val="EF0606"/>
              </a:solidFill>
              <a:prstDash val="dash"/>
              <a:miter/>
            </a:ln>
          </p:spPr>
        </p:sp>
        <p:sp>
          <p:nvSpPr>
            <p:cNvPr name="TextBox 16" id="16"/>
            <p:cNvSpPr txBox="true"/>
            <p:nvPr/>
          </p:nvSpPr>
          <p:spPr>
            <a:xfrm>
              <a:off x="0" y="-38100"/>
              <a:ext cx="164769" cy="24695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494339" y="0"/>
            <a:ext cx="4153313" cy="11227499"/>
            <a:chOff x="0" y="0"/>
            <a:chExt cx="5537750" cy="14969998"/>
          </a:xfrm>
        </p:grpSpPr>
        <p:grpSp>
          <p:nvGrpSpPr>
            <p:cNvPr name="Group 18" id="18"/>
            <p:cNvGrpSpPr/>
            <p:nvPr/>
          </p:nvGrpSpPr>
          <p:grpSpPr>
            <a:xfrm rot="0">
              <a:off x="0" y="0"/>
              <a:ext cx="2391547" cy="13716000"/>
              <a:chOff x="0" y="0"/>
              <a:chExt cx="472404" cy="2709333"/>
            </a:xfrm>
          </p:grpSpPr>
          <p:sp>
            <p:nvSpPr>
              <p:cNvPr name="Freeform 19" id="19"/>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20" id="20"/>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0" y="9432248"/>
              <a:ext cx="5537750" cy="553775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4" id="24"/>
          <p:cNvSpPr txBox="true"/>
          <p:nvPr/>
        </p:nvSpPr>
        <p:spPr>
          <a:xfrm rot="0">
            <a:off x="16983968" y="8740273"/>
            <a:ext cx="550664"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sp>
        <p:nvSpPr>
          <p:cNvPr name="Freeform 8" id="8"/>
          <p:cNvSpPr/>
          <p:nvPr/>
        </p:nvSpPr>
        <p:spPr>
          <a:xfrm flipH="false" flipV="false" rot="0">
            <a:off x="9056668" y="7315002"/>
            <a:ext cx="2095423" cy="2457522"/>
          </a:xfrm>
          <a:custGeom>
            <a:avLst/>
            <a:gdLst/>
            <a:ahLst/>
            <a:cxnLst/>
            <a:rect r="r" b="b" t="t" l="l"/>
            <a:pathLst>
              <a:path h="2457522" w="2095423">
                <a:moveTo>
                  <a:pt x="0" y="0"/>
                </a:moveTo>
                <a:lnTo>
                  <a:pt x="2095423" y="0"/>
                </a:lnTo>
                <a:lnTo>
                  <a:pt x="2095423" y="2457522"/>
                </a:lnTo>
                <a:lnTo>
                  <a:pt x="0" y="2457522"/>
                </a:lnTo>
                <a:lnTo>
                  <a:pt x="0" y="0"/>
                </a:lnTo>
                <a:close/>
              </a:path>
            </a:pathLst>
          </a:custGeom>
          <a:blipFill>
            <a:blip r:embed="rId5"/>
            <a:stretch>
              <a:fillRect l="0" t="0" r="0" b="0"/>
            </a:stretch>
          </a:blipFill>
          <a:ln w="9525" cap="sq">
            <a:solidFill>
              <a:srgbClr val="000000"/>
            </a:solidFill>
            <a:prstDash val="solid"/>
            <a:miter/>
          </a:ln>
        </p:spPr>
      </p:sp>
      <p:sp>
        <p:nvSpPr>
          <p:cNvPr name="TextBox 9" id="9"/>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TextBox 10" id="10"/>
          <p:cNvSpPr txBox="true"/>
          <p:nvPr/>
        </p:nvSpPr>
        <p:spPr>
          <a:xfrm rot="0">
            <a:off x="1336150" y="7257852"/>
            <a:ext cx="6872323" cy="2184399"/>
          </a:xfrm>
          <a:prstGeom prst="rect">
            <a:avLst/>
          </a:prstGeom>
        </p:spPr>
        <p:txBody>
          <a:bodyPr anchor="t" rtlCol="false" tIns="0" lIns="0" bIns="0" rIns="0">
            <a:spAutoFit/>
          </a:bodyPr>
          <a:lstStyle/>
          <a:p>
            <a:pPr algn="l" marL="539754" indent="-269877" lvl="1">
              <a:lnSpc>
                <a:spcPts val="3500"/>
              </a:lnSpc>
              <a:buFont typeface="Arial"/>
              <a:buChar char="•"/>
            </a:pPr>
            <a:r>
              <a:rPr lang="en-US" b="true" sz="2500">
                <a:solidFill>
                  <a:srgbClr val="051D40"/>
                </a:solidFill>
                <a:latin typeface="Canva Sans Bold"/>
                <a:ea typeface="Canva Sans Bold"/>
                <a:cs typeface="Canva Sans Bold"/>
                <a:sym typeface="Canva Sans Bold"/>
              </a:rPr>
              <a:t>Instruction Memory</a:t>
            </a:r>
            <a:r>
              <a:rPr lang="en-US" sz="2500">
                <a:solidFill>
                  <a:srgbClr val="051D40"/>
                </a:solidFill>
                <a:latin typeface="Canva Sans"/>
                <a:ea typeface="Canva Sans"/>
                <a:cs typeface="Canva Sans"/>
                <a:sym typeface="Canva Sans"/>
              </a:rPr>
              <a:t>: It has a single read port. It takes a 32-bit instruction address input, A, and reads the 32-bit data (i.e., instruction) from that address onto the read data output, RD.</a:t>
            </a:r>
          </a:p>
        </p:txBody>
      </p:sp>
      <p:grpSp>
        <p:nvGrpSpPr>
          <p:cNvPr name="Group 11" id="11"/>
          <p:cNvGrpSpPr/>
          <p:nvPr/>
        </p:nvGrpSpPr>
        <p:grpSpPr>
          <a:xfrm rot="0">
            <a:off x="4908999" y="4423233"/>
            <a:ext cx="954792" cy="1440535"/>
            <a:chOff x="0" y="0"/>
            <a:chExt cx="251468" cy="379400"/>
          </a:xfrm>
        </p:grpSpPr>
        <p:sp>
          <p:nvSpPr>
            <p:cNvPr name="Freeform 12" id="12"/>
            <p:cNvSpPr/>
            <p:nvPr/>
          </p:nvSpPr>
          <p:spPr>
            <a:xfrm flipH="false" flipV="false" rot="0">
              <a:off x="0" y="0"/>
              <a:ext cx="251468" cy="379400"/>
            </a:xfrm>
            <a:custGeom>
              <a:avLst/>
              <a:gdLst/>
              <a:ahLst/>
              <a:cxnLst/>
              <a:rect r="r" b="b" t="t" l="l"/>
              <a:pathLst>
                <a:path h="379400" w="251468">
                  <a:moveTo>
                    <a:pt x="0" y="0"/>
                  </a:moveTo>
                  <a:lnTo>
                    <a:pt x="251468" y="0"/>
                  </a:lnTo>
                  <a:lnTo>
                    <a:pt x="251468" y="379400"/>
                  </a:lnTo>
                  <a:lnTo>
                    <a:pt x="0" y="379400"/>
                  </a:lnTo>
                  <a:close/>
                </a:path>
              </a:pathLst>
            </a:custGeom>
            <a:solidFill>
              <a:srgbClr val="000000">
                <a:alpha val="0"/>
              </a:srgbClr>
            </a:solidFill>
            <a:ln w="38100" cap="sq">
              <a:solidFill>
                <a:srgbClr val="EF0606"/>
              </a:solidFill>
              <a:prstDash val="dash"/>
              <a:miter/>
            </a:ln>
          </p:spPr>
        </p:sp>
        <p:sp>
          <p:nvSpPr>
            <p:cNvPr name="TextBox 13" id="13"/>
            <p:cNvSpPr txBox="true"/>
            <p:nvPr/>
          </p:nvSpPr>
          <p:spPr>
            <a:xfrm>
              <a:off x="0" y="-38100"/>
              <a:ext cx="251468" cy="417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94339" y="0"/>
            <a:ext cx="4153313" cy="11227499"/>
            <a:chOff x="0" y="0"/>
            <a:chExt cx="5537750" cy="14969998"/>
          </a:xfrm>
        </p:grpSpPr>
        <p:grpSp>
          <p:nvGrpSpPr>
            <p:cNvPr name="Group 15" id="15"/>
            <p:cNvGrpSpPr/>
            <p:nvPr/>
          </p:nvGrpSpPr>
          <p:grpSpPr>
            <a:xfrm rot="0">
              <a:off x="0" y="0"/>
              <a:ext cx="2391547" cy="13716000"/>
              <a:chOff x="0" y="0"/>
              <a:chExt cx="472404" cy="2709333"/>
            </a:xfrm>
          </p:grpSpPr>
          <p:sp>
            <p:nvSpPr>
              <p:cNvPr name="Freeform 16" id="16"/>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7" id="17"/>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9432248"/>
              <a:ext cx="5537750" cy="553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16975410" y="8740273"/>
            <a:ext cx="56777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Freeform 8" id="8"/>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grpSp>
        <p:nvGrpSpPr>
          <p:cNvPr name="Group 9" id="9"/>
          <p:cNvGrpSpPr/>
          <p:nvPr/>
        </p:nvGrpSpPr>
        <p:grpSpPr>
          <a:xfrm rot="0">
            <a:off x="6164373" y="4371975"/>
            <a:ext cx="1296509" cy="1543050"/>
            <a:chOff x="0" y="0"/>
            <a:chExt cx="341467" cy="406400"/>
          </a:xfrm>
        </p:grpSpPr>
        <p:sp>
          <p:nvSpPr>
            <p:cNvPr name="Freeform 10" id="10"/>
            <p:cNvSpPr/>
            <p:nvPr/>
          </p:nvSpPr>
          <p:spPr>
            <a:xfrm flipH="false" flipV="false" rot="0">
              <a:off x="0" y="0"/>
              <a:ext cx="341467" cy="406400"/>
            </a:xfrm>
            <a:custGeom>
              <a:avLst/>
              <a:gdLst/>
              <a:ahLst/>
              <a:cxnLst/>
              <a:rect r="r" b="b" t="t" l="l"/>
              <a:pathLst>
                <a:path h="406400" w="341467">
                  <a:moveTo>
                    <a:pt x="0" y="0"/>
                  </a:moveTo>
                  <a:lnTo>
                    <a:pt x="341467" y="0"/>
                  </a:lnTo>
                  <a:lnTo>
                    <a:pt x="341467" y="406400"/>
                  </a:lnTo>
                  <a:lnTo>
                    <a:pt x="0" y="406400"/>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341467" cy="444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125624" y="7396820"/>
            <a:ext cx="2516924" cy="2273190"/>
          </a:xfrm>
          <a:custGeom>
            <a:avLst/>
            <a:gdLst/>
            <a:ahLst/>
            <a:cxnLst/>
            <a:rect r="r" b="b" t="t" l="l"/>
            <a:pathLst>
              <a:path h="2273190" w="2516924">
                <a:moveTo>
                  <a:pt x="0" y="0"/>
                </a:moveTo>
                <a:lnTo>
                  <a:pt x="2516924" y="0"/>
                </a:lnTo>
                <a:lnTo>
                  <a:pt x="2516924" y="2273191"/>
                </a:lnTo>
                <a:lnTo>
                  <a:pt x="0" y="2273191"/>
                </a:lnTo>
                <a:lnTo>
                  <a:pt x="0" y="0"/>
                </a:lnTo>
                <a:close/>
              </a:path>
            </a:pathLst>
          </a:custGeom>
          <a:blipFill>
            <a:blip r:embed="rId5"/>
            <a:stretch>
              <a:fillRect l="0" t="0" r="0" b="0"/>
            </a:stretch>
          </a:blipFill>
          <a:ln w="9525" cap="sq">
            <a:solidFill>
              <a:srgbClr val="000000"/>
            </a:solidFill>
            <a:prstDash val="solid"/>
            <a:miter/>
          </a:ln>
        </p:spPr>
      </p:sp>
      <p:sp>
        <p:nvSpPr>
          <p:cNvPr name="TextBox 13" id="13"/>
          <p:cNvSpPr txBox="true"/>
          <p:nvPr/>
        </p:nvSpPr>
        <p:spPr>
          <a:xfrm rot="0">
            <a:off x="1609132" y="7036086"/>
            <a:ext cx="8516492" cy="2990214"/>
          </a:xfrm>
          <a:prstGeom prst="rect">
            <a:avLst/>
          </a:prstGeom>
        </p:spPr>
        <p:txBody>
          <a:bodyPr anchor="t" rtlCol="false" tIns="0" lIns="0" bIns="0" rIns="0">
            <a:spAutoFit/>
          </a:bodyPr>
          <a:lstStyle/>
          <a:p>
            <a:pPr algn="l" marL="410218" indent="-205109" lvl="1">
              <a:lnSpc>
                <a:spcPts val="2660"/>
              </a:lnSpc>
              <a:buFont typeface="Arial"/>
              <a:buChar char="•"/>
            </a:pPr>
            <a:r>
              <a:rPr lang="en-US" b="true" sz="1900">
                <a:solidFill>
                  <a:srgbClr val="051D40"/>
                </a:solidFill>
                <a:latin typeface="Canva Sans Bold"/>
                <a:ea typeface="Canva Sans Bold"/>
                <a:cs typeface="Canva Sans Bold"/>
                <a:sym typeface="Canva Sans Bold"/>
              </a:rPr>
              <a:t>Register File</a:t>
            </a:r>
            <a:r>
              <a:rPr lang="en-US" sz="1900">
                <a:solidFill>
                  <a:srgbClr val="051D40"/>
                </a:solidFill>
                <a:latin typeface="Canva Sans"/>
                <a:ea typeface="Canva Sans"/>
                <a:cs typeface="Canva Sans"/>
                <a:sym typeface="Canva Sans"/>
              </a:rPr>
              <a:t>: The 32-element × 32-bit register file holds registers x0–x31. The register file has two read ports and one write port.  The read ports take 5-bit address inputs, A1 and A2, each specifying one of the 25 = 32 registers as source operands. The register file places the 32-bit register values onto read data outputs RD1 and RD2. The write port, port 3, takes a 5-bit address input, A3; a 32-bit write data input, WD3; a write enable input, WE3; and a clock. If its write enable (WE3) is asserted, then the register file writes the data (WD3) into the specified register (A3) on the rising edge of the clock.</a:t>
            </a:r>
          </a:p>
        </p:txBody>
      </p:sp>
      <p:grpSp>
        <p:nvGrpSpPr>
          <p:cNvPr name="Group 14" id="14"/>
          <p:cNvGrpSpPr/>
          <p:nvPr/>
        </p:nvGrpSpPr>
        <p:grpSpPr>
          <a:xfrm rot="0">
            <a:off x="16494339" y="0"/>
            <a:ext cx="4153313" cy="11227499"/>
            <a:chOff x="0" y="0"/>
            <a:chExt cx="5537750" cy="14969998"/>
          </a:xfrm>
        </p:grpSpPr>
        <p:grpSp>
          <p:nvGrpSpPr>
            <p:cNvPr name="Group 15" id="15"/>
            <p:cNvGrpSpPr/>
            <p:nvPr/>
          </p:nvGrpSpPr>
          <p:grpSpPr>
            <a:xfrm rot="0">
              <a:off x="0" y="0"/>
              <a:ext cx="2391547" cy="13716000"/>
              <a:chOff x="0" y="0"/>
              <a:chExt cx="472404" cy="2709333"/>
            </a:xfrm>
          </p:grpSpPr>
          <p:sp>
            <p:nvSpPr>
              <p:cNvPr name="Freeform 16" id="16"/>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7" id="17"/>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9432248"/>
              <a:ext cx="5537750" cy="553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16967448" y="8740273"/>
            <a:ext cx="583704"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Freeform 8" id="8"/>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grpSp>
        <p:nvGrpSpPr>
          <p:cNvPr name="Group 9" id="9"/>
          <p:cNvGrpSpPr/>
          <p:nvPr/>
        </p:nvGrpSpPr>
        <p:grpSpPr>
          <a:xfrm rot="0">
            <a:off x="9351320" y="4423233"/>
            <a:ext cx="954792" cy="1440535"/>
            <a:chOff x="0" y="0"/>
            <a:chExt cx="251468" cy="379400"/>
          </a:xfrm>
        </p:grpSpPr>
        <p:sp>
          <p:nvSpPr>
            <p:cNvPr name="Freeform 10" id="10"/>
            <p:cNvSpPr/>
            <p:nvPr/>
          </p:nvSpPr>
          <p:spPr>
            <a:xfrm flipH="false" flipV="false" rot="0">
              <a:off x="0" y="0"/>
              <a:ext cx="251468" cy="379400"/>
            </a:xfrm>
            <a:custGeom>
              <a:avLst/>
              <a:gdLst/>
              <a:ahLst/>
              <a:cxnLst/>
              <a:rect r="r" b="b" t="t" l="l"/>
              <a:pathLst>
                <a:path h="379400" w="251468">
                  <a:moveTo>
                    <a:pt x="0" y="0"/>
                  </a:moveTo>
                  <a:lnTo>
                    <a:pt x="251468" y="0"/>
                  </a:lnTo>
                  <a:lnTo>
                    <a:pt x="251468" y="379400"/>
                  </a:lnTo>
                  <a:lnTo>
                    <a:pt x="0" y="379400"/>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251468" cy="417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236499" y="7360052"/>
            <a:ext cx="2139226" cy="2108603"/>
          </a:xfrm>
          <a:custGeom>
            <a:avLst/>
            <a:gdLst/>
            <a:ahLst/>
            <a:cxnLst/>
            <a:rect r="r" b="b" t="t" l="l"/>
            <a:pathLst>
              <a:path h="2108603" w="2139226">
                <a:moveTo>
                  <a:pt x="0" y="0"/>
                </a:moveTo>
                <a:lnTo>
                  <a:pt x="2139226" y="0"/>
                </a:lnTo>
                <a:lnTo>
                  <a:pt x="2139226" y="2108602"/>
                </a:lnTo>
                <a:lnTo>
                  <a:pt x="0" y="2108602"/>
                </a:lnTo>
                <a:lnTo>
                  <a:pt x="0" y="0"/>
                </a:lnTo>
                <a:close/>
              </a:path>
            </a:pathLst>
          </a:custGeom>
          <a:blipFill>
            <a:blip r:embed="rId5"/>
            <a:stretch>
              <a:fillRect l="0" t="0" r="0" b="0"/>
            </a:stretch>
          </a:blipFill>
          <a:ln w="9525" cap="sq">
            <a:solidFill>
              <a:srgbClr val="000000"/>
            </a:solidFill>
            <a:prstDash val="solid"/>
            <a:miter/>
          </a:ln>
        </p:spPr>
      </p:sp>
      <p:sp>
        <p:nvSpPr>
          <p:cNvPr name="TextBox 13" id="13"/>
          <p:cNvSpPr txBox="true"/>
          <p:nvPr/>
        </p:nvSpPr>
        <p:spPr>
          <a:xfrm rot="0">
            <a:off x="1609132" y="7474236"/>
            <a:ext cx="7143325" cy="1842134"/>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Data Memory</a:t>
            </a:r>
            <a:r>
              <a:rPr lang="en-US" sz="2100">
                <a:solidFill>
                  <a:srgbClr val="051D40"/>
                </a:solidFill>
                <a:latin typeface="Canva Sans"/>
                <a:ea typeface="Canva Sans"/>
                <a:cs typeface="Canva Sans"/>
                <a:sym typeface="Canva Sans"/>
              </a:rPr>
              <a:t>: The data memory has a single read/write port. If its write enable, WE, is asserted, then it writes data WD into address A on the rising edge of the clock. If its write enable is 0, then it reads from address A onto the read data bus, RD.</a:t>
            </a:r>
          </a:p>
        </p:txBody>
      </p:sp>
      <p:grpSp>
        <p:nvGrpSpPr>
          <p:cNvPr name="Group 14" id="14"/>
          <p:cNvGrpSpPr/>
          <p:nvPr/>
        </p:nvGrpSpPr>
        <p:grpSpPr>
          <a:xfrm rot="0">
            <a:off x="16494339" y="0"/>
            <a:ext cx="4153313" cy="11227499"/>
            <a:chOff x="0" y="0"/>
            <a:chExt cx="5537750" cy="14969998"/>
          </a:xfrm>
        </p:grpSpPr>
        <p:grpSp>
          <p:nvGrpSpPr>
            <p:cNvPr name="Group 15" id="15"/>
            <p:cNvGrpSpPr/>
            <p:nvPr/>
          </p:nvGrpSpPr>
          <p:grpSpPr>
            <a:xfrm rot="0">
              <a:off x="0" y="0"/>
              <a:ext cx="2391547" cy="13716000"/>
              <a:chOff x="0" y="0"/>
              <a:chExt cx="472404" cy="2709333"/>
            </a:xfrm>
          </p:grpSpPr>
          <p:sp>
            <p:nvSpPr>
              <p:cNvPr name="Freeform 16" id="16"/>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7" id="17"/>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9432248"/>
              <a:ext cx="5537750" cy="553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16972657" y="8740273"/>
            <a:ext cx="573286"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Freeform 8" id="8"/>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grpSp>
        <p:nvGrpSpPr>
          <p:cNvPr name="Group 9" id="9"/>
          <p:cNvGrpSpPr/>
          <p:nvPr/>
        </p:nvGrpSpPr>
        <p:grpSpPr>
          <a:xfrm rot="0">
            <a:off x="8057416" y="4518399"/>
            <a:ext cx="1220584" cy="927074"/>
            <a:chOff x="0" y="0"/>
            <a:chExt cx="321471" cy="244168"/>
          </a:xfrm>
        </p:grpSpPr>
        <p:sp>
          <p:nvSpPr>
            <p:cNvPr name="Freeform 10" id="10"/>
            <p:cNvSpPr/>
            <p:nvPr/>
          </p:nvSpPr>
          <p:spPr>
            <a:xfrm flipH="false" flipV="false" rot="0">
              <a:off x="0" y="0"/>
              <a:ext cx="321471" cy="244168"/>
            </a:xfrm>
            <a:custGeom>
              <a:avLst/>
              <a:gdLst/>
              <a:ahLst/>
              <a:cxnLst/>
              <a:rect r="r" b="b" t="t" l="l"/>
              <a:pathLst>
                <a:path h="244168" w="321471">
                  <a:moveTo>
                    <a:pt x="0" y="0"/>
                  </a:moveTo>
                  <a:lnTo>
                    <a:pt x="321471" y="0"/>
                  </a:lnTo>
                  <a:lnTo>
                    <a:pt x="321471" y="244168"/>
                  </a:lnTo>
                  <a:lnTo>
                    <a:pt x="0" y="244168"/>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321471" cy="2822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752457" y="7239487"/>
            <a:ext cx="3623191" cy="1857357"/>
          </a:xfrm>
          <a:custGeom>
            <a:avLst/>
            <a:gdLst/>
            <a:ahLst/>
            <a:cxnLst/>
            <a:rect r="r" b="b" t="t" l="l"/>
            <a:pathLst>
              <a:path h="1857357" w="3623191">
                <a:moveTo>
                  <a:pt x="0" y="0"/>
                </a:moveTo>
                <a:lnTo>
                  <a:pt x="3623192" y="0"/>
                </a:lnTo>
                <a:lnTo>
                  <a:pt x="3623192" y="1857356"/>
                </a:lnTo>
                <a:lnTo>
                  <a:pt x="0" y="1857356"/>
                </a:lnTo>
                <a:lnTo>
                  <a:pt x="0" y="0"/>
                </a:lnTo>
                <a:close/>
              </a:path>
            </a:pathLst>
          </a:custGeom>
          <a:blipFill>
            <a:blip r:embed="rId5"/>
            <a:stretch>
              <a:fillRect l="0" t="0" r="0" b="0"/>
            </a:stretch>
          </a:blipFill>
          <a:ln w="9525" cap="sq">
            <a:solidFill>
              <a:srgbClr val="000000"/>
            </a:solidFill>
            <a:prstDash val="solid"/>
            <a:miter/>
          </a:ln>
        </p:spPr>
      </p:sp>
      <p:sp>
        <p:nvSpPr>
          <p:cNvPr name="TextBox 13" id="13"/>
          <p:cNvSpPr txBox="true"/>
          <p:nvPr/>
        </p:nvSpPr>
        <p:spPr>
          <a:xfrm rot="0">
            <a:off x="1609132" y="7474236"/>
            <a:ext cx="7143325" cy="1842134"/>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ALU</a:t>
            </a:r>
            <a:r>
              <a:rPr lang="en-US" sz="2100">
                <a:solidFill>
                  <a:srgbClr val="051D40"/>
                </a:solidFill>
                <a:latin typeface="Canva Sans"/>
                <a:ea typeface="Canva Sans"/>
                <a:cs typeface="Canva Sans"/>
                <a:sym typeface="Canva Sans"/>
              </a:rPr>
              <a:t>: ALU is responsible for the all arithmetic operations. It has two input ports SrcA and SrcB 32 bits long and output, ALUResult, is also 32 bits long. It performs operation like addition, subtraction, AND, OR, XOR, etc.</a:t>
            </a:r>
          </a:p>
        </p:txBody>
      </p:sp>
      <p:grpSp>
        <p:nvGrpSpPr>
          <p:cNvPr name="Group 14" id="14"/>
          <p:cNvGrpSpPr/>
          <p:nvPr/>
        </p:nvGrpSpPr>
        <p:grpSpPr>
          <a:xfrm rot="0">
            <a:off x="16494339" y="0"/>
            <a:ext cx="4153313" cy="11227499"/>
            <a:chOff x="0" y="0"/>
            <a:chExt cx="5537750" cy="14969998"/>
          </a:xfrm>
        </p:grpSpPr>
        <p:grpSp>
          <p:nvGrpSpPr>
            <p:cNvPr name="Group 15" id="15"/>
            <p:cNvGrpSpPr/>
            <p:nvPr/>
          </p:nvGrpSpPr>
          <p:grpSpPr>
            <a:xfrm rot="0">
              <a:off x="0" y="0"/>
              <a:ext cx="2391547" cy="13716000"/>
              <a:chOff x="0" y="0"/>
              <a:chExt cx="472404" cy="2709333"/>
            </a:xfrm>
          </p:grpSpPr>
          <p:sp>
            <p:nvSpPr>
              <p:cNvPr name="Freeform 16" id="16"/>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7" id="17"/>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9432248"/>
              <a:ext cx="5537750" cy="553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16965439" y="8740273"/>
            <a:ext cx="587722"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Freeform 8" id="8"/>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grpSp>
        <p:nvGrpSpPr>
          <p:cNvPr name="Group 9" id="9"/>
          <p:cNvGrpSpPr/>
          <p:nvPr/>
        </p:nvGrpSpPr>
        <p:grpSpPr>
          <a:xfrm rot="0">
            <a:off x="6153177" y="5663151"/>
            <a:ext cx="1647730" cy="927074"/>
            <a:chOff x="0" y="0"/>
            <a:chExt cx="433970" cy="244168"/>
          </a:xfrm>
        </p:grpSpPr>
        <p:sp>
          <p:nvSpPr>
            <p:cNvPr name="Freeform 10" id="10"/>
            <p:cNvSpPr/>
            <p:nvPr/>
          </p:nvSpPr>
          <p:spPr>
            <a:xfrm flipH="false" flipV="false" rot="0">
              <a:off x="0" y="0"/>
              <a:ext cx="433970" cy="244168"/>
            </a:xfrm>
            <a:custGeom>
              <a:avLst/>
              <a:gdLst/>
              <a:ahLst/>
              <a:cxnLst/>
              <a:rect r="r" b="b" t="t" l="l"/>
              <a:pathLst>
                <a:path h="244168" w="433970">
                  <a:moveTo>
                    <a:pt x="0" y="0"/>
                  </a:moveTo>
                  <a:lnTo>
                    <a:pt x="433970" y="0"/>
                  </a:lnTo>
                  <a:lnTo>
                    <a:pt x="433970" y="244168"/>
                  </a:lnTo>
                  <a:lnTo>
                    <a:pt x="0" y="244168"/>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433970" cy="28226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278000" y="7074186"/>
            <a:ext cx="3330286" cy="1190563"/>
          </a:xfrm>
          <a:custGeom>
            <a:avLst/>
            <a:gdLst/>
            <a:ahLst/>
            <a:cxnLst/>
            <a:rect r="r" b="b" t="t" l="l"/>
            <a:pathLst>
              <a:path h="1190563" w="3330286">
                <a:moveTo>
                  <a:pt x="0" y="0"/>
                </a:moveTo>
                <a:lnTo>
                  <a:pt x="3330286" y="0"/>
                </a:lnTo>
                <a:lnTo>
                  <a:pt x="3330286" y="1190563"/>
                </a:lnTo>
                <a:lnTo>
                  <a:pt x="0" y="1190563"/>
                </a:lnTo>
                <a:lnTo>
                  <a:pt x="0" y="0"/>
                </a:lnTo>
                <a:close/>
              </a:path>
            </a:pathLst>
          </a:custGeom>
          <a:blipFill>
            <a:blip r:embed="rId5"/>
            <a:stretch>
              <a:fillRect l="0" t="0" r="0" b="0"/>
            </a:stretch>
          </a:blipFill>
          <a:ln w="9525" cap="sq">
            <a:solidFill>
              <a:srgbClr val="000000"/>
            </a:solidFill>
            <a:prstDash val="solid"/>
            <a:miter/>
          </a:ln>
        </p:spPr>
      </p:sp>
      <p:sp>
        <p:nvSpPr>
          <p:cNvPr name="Freeform 13" id="13"/>
          <p:cNvSpPr/>
          <p:nvPr/>
        </p:nvSpPr>
        <p:spPr>
          <a:xfrm flipH="false" flipV="false" rot="0">
            <a:off x="5722081" y="8341292"/>
            <a:ext cx="8807128" cy="1706381"/>
          </a:xfrm>
          <a:custGeom>
            <a:avLst/>
            <a:gdLst/>
            <a:ahLst/>
            <a:cxnLst/>
            <a:rect r="r" b="b" t="t" l="l"/>
            <a:pathLst>
              <a:path h="1706381" w="8807128">
                <a:moveTo>
                  <a:pt x="0" y="0"/>
                </a:moveTo>
                <a:lnTo>
                  <a:pt x="8807128" y="0"/>
                </a:lnTo>
                <a:lnTo>
                  <a:pt x="8807128" y="1706381"/>
                </a:lnTo>
                <a:lnTo>
                  <a:pt x="0" y="1706381"/>
                </a:lnTo>
                <a:lnTo>
                  <a:pt x="0" y="0"/>
                </a:lnTo>
                <a:close/>
              </a:path>
            </a:pathLst>
          </a:custGeom>
          <a:blipFill>
            <a:blip r:embed="rId6"/>
            <a:stretch>
              <a:fillRect l="0" t="0" r="0" b="0"/>
            </a:stretch>
          </a:blipFill>
        </p:spPr>
      </p:sp>
      <p:sp>
        <p:nvSpPr>
          <p:cNvPr name="TextBox 14" id="14"/>
          <p:cNvSpPr txBox="true"/>
          <p:nvPr/>
        </p:nvSpPr>
        <p:spPr>
          <a:xfrm rot="0">
            <a:off x="1609132" y="7036086"/>
            <a:ext cx="3941479" cy="2585084"/>
          </a:xfrm>
          <a:prstGeom prst="rect">
            <a:avLst/>
          </a:prstGeom>
        </p:spPr>
        <p:txBody>
          <a:bodyPr anchor="t" rtlCol="false" tIns="0" lIns="0" bIns="0" rIns="0">
            <a:spAutoFit/>
          </a:bodyPr>
          <a:lstStyle/>
          <a:p>
            <a:pPr algn="l">
              <a:lnSpc>
                <a:spcPts val="2940"/>
              </a:lnSpc>
            </a:pPr>
            <a:r>
              <a:rPr lang="en-US" sz="2100" b="true">
                <a:solidFill>
                  <a:srgbClr val="051D40"/>
                </a:solidFill>
                <a:latin typeface="Canva Sans Bold"/>
                <a:ea typeface="Canva Sans Bold"/>
                <a:cs typeface="Canva Sans Bold"/>
                <a:sym typeface="Canva Sans Bold"/>
              </a:rPr>
              <a:t>Extender Unit</a:t>
            </a:r>
            <a:r>
              <a:rPr lang="en-US" sz="2100">
                <a:solidFill>
                  <a:srgbClr val="051D40"/>
                </a:solidFill>
                <a:latin typeface="Canva Sans"/>
                <a:ea typeface="Canva Sans"/>
                <a:cs typeface="Canva Sans"/>
                <a:sym typeface="Canva Sans"/>
              </a:rPr>
              <a:t>: Extender Unit have major use in the immediate type instruction it extend the input data by extending the Most significant bit It extend the instruction are as follows:</a:t>
            </a:r>
          </a:p>
        </p:txBody>
      </p:sp>
      <p:grpSp>
        <p:nvGrpSpPr>
          <p:cNvPr name="Group 15" id="15"/>
          <p:cNvGrpSpPr/>
          <p:nvPr/>
        </p:nvGrpSpPr>
        <p:grpSpPr>
          <a:xfrm rot="0">
            <a:off x="16494339" y="0"/>
            <a:ext cx="4153313" cy="11227499"/>
            <a:chOff x="0" y="0"/>
            <a:chExt cx="5537750" cy="14969998"/>
          </a:xfrm>
        </p:grpSpPr>
        <p:grpSp>
          <p:nvGrpSpPr>
            <p:cNvPr name="Group 16" id="16"/>
            <p:cNvGrpSpPr/>
            <p:nvPr/>
          </p:nvGrpSpPr>
          <p:grpSpPr>
            <a:xfrm rot="0">
              <a:off x="0" y="0"/>
              <a:ext cx="2391547" cy="13716000"/>
              <a:chOff x="0" y="0"/>
              <a:chExt cx="472404" cy="2709333"/>
            </a:xfrm>
          </p:grpSpPr>
          <p:sp>
            <p:nvSpPr>
              <p:cNvPr name="Freeform 17" id="17"/>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8" id="18"/>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9432248"/>
              <a:ext cx="5537750" cy="55377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7006143" y="8740273"/>
            <a:ext cx="50631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Freeform 8" id="8"/>
          <p:cNvSpPr/>
          <p:nvPr/>
        </p:nvSpPr>
        <p:spPr>
          <a:xfrm flipH="false" flipV="false" rot="0">
            <a:off x="3595431" y="2889685"/>
            <a:ext cx="7556660" cy="4184501"/>
          </a:xfrm>
          <a:custGeom>
            <a:avLst/>
            <a:gdLst/>
            <a:ahLst/>
            <a:cxnLst/>
            <a:rect r="r" b="b" t="t" l="l"/>
            <a:pathLst>
              <a:path h="4184501" w="7556660">
                <a:moveTo>
                  <a:pt x="0" y="0"/>
                </a:moveTo>
                <a:lnTo>
                  <a:pt x="7556660" y="0"/>
                </a:lnTo>
                <a:lnTo>
                  <a:pt x="7556660" y="4184501"/>
                </a:lnTo>
                <a:lnTo>
                  <a:pt x="0" y="4184501"/>
                </a:lnTo>
                <a:lnTo>
                  <a:pt x="0" y="0"/>
                </a:lnTo>
                <a:close/>
              </a:path>
            </a:pathLst>
          </a:custGeom>
          <a:blipFill>
            <a:blip r:embed="rId4"/>
            <a:stretch>
              <a:fillRect l="0" t="0" r="0" b="0"/>
            </a:stretch>
          </a:blipFill>
        </p:spPr>
      </p:sp>
      <p:grpSp>
        <p:nvGrpSpPr>
          <p:cNvPr name="Group 9" id="9"/>
          <p:cNvGrpSpPr/>
          <p:nvPr/>
        </p:nvGrpSpPr>
        <p:grpSpPr>
          <a:xfrm rot="0">
            <a:off x="6007114" y="2889685"/>
            <a:ext cx="1664816" cy="1610508"/>
            <a:chOff x="0" y="0"/>
            <a:chExt cx="438470" cy="424167"/>
          </a:xfrm>
        </p:grpSpPr>
        <p:sp>
          <p:nvSpPr>
            <p:cNvPr name="Freeform 10" id="10"/>
            <p:cNvSpPr/>
            <p:nvPr/>
          </p:nvSpPr>
          <p:spPr>
            <a:xfrm flipH="false" flipV="false" rot="0">
              <a:off x="0" y="0"/>
              <a:ext cx="438470" cy="424167"/>
            </a:xfrm>
            <a:custGeom>
              <a:avLst/>
              <a:gdLst/>
              <a:ahLst/>
              <a:cxnLst/>
              <a:rect r="r" b="b" t="t" l="l"/>
              <a:pathLst>
                <a:path h="424167" w="438470">
                  <a:moveTo>
                    <a:pt x="0" y="0"/>
                  </a:moveTo>
                  <a:lnTo>
                    <a:pt x="438470" y="0"/>
                  </a:lnTo>
                  <a:lnTo>
                    <a:pt x="438470" y="424167"/>
                  </a:lnTo>
                  <a:lnTo>
                    <a:pt x="0" y="424167"/>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438470" cy="4622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653200" y="7074186"/>
            <a:ext cx="2712119" cy="2671115"/>
          </a:xfrm>
          <a:custGeom>
            <a:avLst/>
            <a:gdLst/>
            <a:ahLst/>
            <a:cxnLst/>
            <a:rect r="r" b="b" t="t" l="l"/>
            <a:pathLst>
              <a:path h="2671115" w="2712119">
                <a:moveTo>
                  <a:pt x="0" y="0"/>
                </a:moveTo>
                <a:lnTo>
                  <a:pt x="2712119" y="0"/>
                </a:lnTo>
                <a:lnTo>
                  <a:pt x="2712119" y="2671115"/>
                </a:lnTo>
                <a:lnTo>
                  <a:pt x="0" y="2671115"/>
                </a:lnTo>
                <a:lnTo>
                  <a:pt x="0" y="0"/>
                </a:lnTo>
                <a:close/>
              </a:path>
            </a:pathLst>
          </a:custGeom>
          <a:blipFill>
            <a:blip r:embed="rId5"/>
            <a:stretch>
              <a:fillRect l="0" t="0" r="0" b="0"/>
            </a:stretch>
          </a:blipFill>
          <a:ln w="9525" cap="sq">
            <a:solidFill>
              <a:srgbClr val="000000"/>
            </a:solidFill>
            <a:prstDash val="solid"/>
            <a:miter/>
          </a:ln>
        </p:spPr>
      </p:sp>
      <p:sp>
        <p:nvSpPr>
          <p:cNvPr name="TextBox 13" id="13"/>
          <p:cNvSpPr txBox="true"/>
          <p:nvPr/>
        </p:nvSpPr>
        <p:spPr>
          <a:xfrm rot="0">
            <a:off x="1609132" y="7091113"/>
            <a:ext cx="6448284" cy="2956559"/>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Control Unit</a:t>
            </a:r>
            <a:r>
              <a:rPr lang="en-US" sz="2100">
                <a:solidFill>
                  <a:srgbClr val="051D40"/>
                </a:solidFill>
                <a:latin typeface="Canva Sans"/>
                <a:ea typeface="Canva Sans"/>
                <a:cs typeface="Canva Sans"/>
                <a:sym typeface="Canva Sans"/>
              </a:rPr>
              <a:t>: Control unit consist of generating all the control signals within the processor, allows the components to behave according to instructions provided in the instruction memory.</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The Control Unit consists of 2 parts:</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 Main decoder</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ALU Decoder</a:t>
            </a:r>
          </a:p>
        </p:txBody>
      </p:sp>
      <p:grpSp>
        <p:nvGrpSpPr>
          <p:cNvPr name="Group 14" id="14"/>
          <p:cNvGrpSpPr/>
          <p:nvPr/>
        </p:nvGrpSpPr>
        <p:grpSpPr>
          <a:xfrm rot="0">
            <a:off x="16494339" y="0"/>
            <a:ext cx="4153313" cy="11227499"/>
            <a:chOff x="0" y="0"/>
            <a:chExt cx="5537750" cy="14969998"/>
          </a:xfrm>
        </p:grpSpPr>
        <p:grpSp>
          <p:nvGrpSpPr>
            <p:cNvPr name="Group 15" id="15"/>
            <p:cNvGrpSpPr/>
            <p:nvPr/>
          </p:nvGrpSpPr>
          <p:grpSpPr>
            <a:xfrm rot="0">
              <a:off x="0" y="0"/>
              <a:ext cx="2391547" cy="13716000"/>
              <a:chOff x="0" y="0"/>
              <a:chExt cx="472404" cy="2709333"/>
            </a:xfrm>
          </p:grpSpPr>
          <p:sp>
            <p:nvSpPr>
              <p:cNvPr name="Freeform 16" id="16"/>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7" id="17"/>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9432248"/>
              <a:ext cx="5537750" cy="55377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1" id="21"/>
          <p:cNvSpPr txBox="true"/>
          <p:nvPr/>
        </p:nvSpPr>
        <p:spPr>
          <a:xfrm rot="0">
            <a:off x="16969904" y="8740273"/>
            <a:ext cx="57879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03121" y="3041925"/>
            <a:ext cx="3677863" cy="3622258"/>
          </a:xfrm>
          <a:custGeom>
            <a:avLst/>
            <a:gdLst/>
            <a:ahLst/>
            <a:cxnLst/>
            <a:rect r="r" b="b" t="t" l="l"/>
            <a:pathLst>
              <a:path h="3622258" w="3677863">
                <a:moveTo>
                  <a:pt x="0" y="0"/>
                </a:moveTo>
                <a:lnTo>
                  <a:pt x="3677863" y="0"/>
                </a:lnTo>
                <a:lnTo>
                  <a:pt x="3677863" y="3622258"/>
                </a:lnTo>
                <a:lnTo>
                  <a:pt x="0" y="3622258"/>
                </a:lnTo>
                <a:lnTo>
                  <a:pt x="0" y="0"/>
                </a:lnTo>
                <a:close/>
              </a:path>
            </a:pathLst>
          </a:custGeom>
          <a:blipFill>
            <a:blip r:embed="rId4"/>
            <a:stretch>
              <a:fillRect l="0" t="0" r="0" b="0"/>
            </a:stretch>
          </a:blipFill>
          <a:ln w="9525" cap="sq">
            <a:solidFill>
              <a:srgbClr val="000000"/>
            </a:solidFill>
            <a:prstDash val="solid"/>
            <a:miter/>
          </a:ln>
        </p:spPr>
      </p:sp>
      <p:sp>
        <p:nvSpPr>
          <p:cNvPr name="Freeform 8" id="8"/>
          <p:cNvSpPr/>
          <p:nvPr/>
        </p:nvSpPr>
        <p:spPr>
          <a:xfrm flipH="false" flipV="false" rot="0">
            <a:off x="7442325" y="2852480"/>
            <a:ext cx="4465413" cy="4276734"/>
          </a:xfrm>
          <a:custGeom>
            <a:avLst/>
            <a:gdLst/>
            <a:ahLst/>
            <a:cxnLst/>
            <a:rect r="r" b="b" t="t" l="l"/>
            <a:pathLst>
              <a:path h="4276734" w="4465413">
                <a:moveTo>
                  <a:pt x="0" y="0"/>
                </a:moveTo>
                <a:lnTo>
                  <a:pt x="4465414" y="0"/>
                </a:lnTo>
                <a:lnTo>
                  <a:pt x="4465414" y="4276733"/>
                </a:lnTo>
                <a:lnTo>
                  <a:pt x="0" y="4276733"/>
                </a:lnTo>
                <a:lnTo>
                  <a:pt x="0" y="0"/>
                </a:lnTo>
                <a:close/>
              </a:path>
            </a:pathLst>
          </a:custGeom>
          <a:blipFill>
            <a:blip r:embed="rId5"/>
            <a:stretch>
              <a:fillRect l="0" t="0" r="0" b="0"/>
            </a:stretch>
          </a:blipFill>
          <a:ln w="9525" cap="sq">
            <a:solidFill>
              <a:srgbClr val="000000"/>
            </a:solidFill>
            <a:prstDash val="solid"/>
            <a:miter/>
          </a:ln>
        </p:spPr>
      </p:sp>
      <p:grpSp>
        <p:nvGrpSpPr>
          <p:cNvPr name="Group 9" id="9"/>
          <p:cNvGrpSpPr/>
          <p:nvPr/>
        </p:nvGrpSpPr>
        <p:grpSpPr>
          <a:xfrm rot="0">
            <a:off x="7691945" y="3327835"/>
            <a:ext cx="3868890" cy="2550229"/>
            <a:chOff x="0" y="0"/>
            <a:chExt cx="1018967" cy="671665"/>
          </a:xfrm>
        </p:grpSpPr>
        <p:sp>
          <p:nvSpPr>
            <p:cNvPr name="Freeform 10" id="10"/>
            <p:cNvSpPr/>
            <p:nvPr/>
          </p:nvSpPr>
          <p:spPr>
            <a:xfrm flipH="false" flipV="false" rot="0">
              <a:off x="0" y="0"/>
              <a:ext cx="1018967" cy="671665"/>
            </a:xfrm>
            <a:custGeom>
              <a:avLst/>
              <a:gdLst/>
              <a:ahLst/>
              <a:cxnLst/>
              <a:rect r="r" b="b" t="t" l="l"/>
              <a:pathLst>
                <a:path h="671665" w="1018967">
                  <a:moveTo>
                    <a:pt x="0" y="0"/>
                  </a:moveTo>
                  <a:lnTo>
                    <a:pt x="1018967" y="0"/>
                  </a:lnTo>
                  <a:lnTo>
                    <a:pt x="1018967" y="671665"/>
                  </a:lnTo>
                  <a:lnTo>
                    <a:pt x="0" y="671665"/>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1018967" cy="70976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557620" y="8515350"/>
            <a:ext cx="7769412" cy="1485900"/>
          </a:xfrm>
          <a:custGeom>
            <a:avLst/>
            <a:gdLst/>
            <a:ahLst/>
            <a:cxnLst/>
            <a:rect r="r" b="b" t="t" l="l"/>
            <a:pathLst>
              <a:path h="1485900" w="7769412">
                <a:moveTo>
                  <a:pt x="0" y="0"/>
                </a:moveTo>
                <a:lnTo>
                  <a:pt x="7769411" y="0"/>
                </a:lnTo>
                <a:lnTo>
                  <a:pt x="7769411" y="1485900"/>
                </a:lnTo>
                <a:lnTo>
                  <a:pt x="0" y="1485900"/>
                </a:lnTo>
                <a:lnTo>
                  <a:pt x="0" y="0"/>
                </a:lnTo>
                <a:close/>
              </a:path>
            </a:pathLst>
          </a:custGeom>
          <a:blipFill>
            <a:blip r:embed="rId6"/>
            <a:stretch>
              <a:fillRect l="0" t="0" r="0" b="0"/>
            </a:stretch>
          </a:blipFill>
        </p:spPr>
      </p:sp>
      <p:sp>
        <p:nvSpPr>
          <p:cNvPr name="TextBox 13" id="13"/>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TextBox 14" id="14"/>
          <p:cNvSpPr txBox="true"/>
          <p:nvPr/>
        </p:nvSpPr>
        <p:spPr>
          <a:xfrm rot="0">
            <a:off x="1609132" y="7091113"/>
            <a:ext cx="11232322" cy="1470659"/>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Main Decoder</a:t>
            </a:r>
            <a:r>
              <a:rPr lang="en-US" sz="2100">
                <a:solidFill>
                  <a:srgbClr val="051D40"/>
                </a:solidFill>
                <a:latin typeface="Canva Sans"/>
                <a:ea typeface="Canva Sans"/>
                <a:cs typeface="Canva Sans"/>
                <a:sym typeface="Canva Sans"/>
              </a:rPr>
              <a:t>: the main decoder in the control unit is responsible for generating control signals based on the instruction opcode. These control signals drive various components of the processor to execute the instruction correctly in one clock cycle.</a:t>
            </a:r>
          </a:p>
        </p:txBody>
      </p:sp>
      <p:grpSp>
        <p:nvGrpSpPr>
          <p:cNvPr name="Group 15" id="15"/>
          <p:cNvGrpSpPr/>
          <p:nvPr/>
        </p:nvGrpSpPr>
        <p:grpSpPr>
          <a:xfrm rot="0">
            <a:off x="16494339" y="0"/>
            <a:ext cx="4153313" cy="11227499"/>
            <a:chOff x="0" y="0"/>
            <a:chExt cx="5537750" cy="14969998"/>
          </a:xfrm>
        </p:grpSpPr>
        <p:grpSp>
          <p:nvGrpSpPr>
            <p:cNvPr name="Group 16" id="16"/>
            <p:cNvGrpSpPr/>
            <p:nvPr/>
          </p:nvGrpSpPr>
          <p:grpSpPr>
            <a:xfrm rot="0">
              <a:off x="0" y="0"/>
              <a:ext cx="2391547" cy="13716000"/>
              <a:chOff x="0" y="0"/>
              <a:chExt cx="472404" cy="2709333"/>
            </a:xfrm>
          </p:grpSpPr>
          <p:sp>
            <p:nvSpPr>
              <p:cNvPr name="Freeform 17" id="17"/>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8" id="18"/>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9432248"/>
              <a:ext cx="5537750" cy="55377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6967671" y="8740273"/>
            <a:ext cx="58325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602404"/>
            <a:chOff x="0" y="0"/>
            <a:chExt cx="1044090" cy="2792403"/>
          </a:xfrm>
        </p:grpSpPr>
        <p:sp>
          <p:nvSpPr>
            <p:cNvPr name="Freeform 3" id="3"/>
            <p:cNvSpPr/>
            <p:nvPr/>
          </p:nvSpPr>
          <p:spPr>
            <a:xfrm flipH="false" flipV="false" rot="0">
              <a:off x="0" y="0"/>
              <a:ext cx="1044090" cy="2792403"/>
            </a:xfrm>
            <a:custGeom>
              <a:avLst/>
              <a:gdLst/>
              <a:ahLst/>
              <a:cxnLst/>
              <a:rect r="r" b="b" t="t" l="l"/>
              <a:pathLst>
                <a:path h="2792403" w="1044090">
                  <a:moveTo>
                    <a:pt x="0" y="0"/>
                  </a:moveTo>
                  <a:lnTo>
                    <a:pt x="1044090" y="0"/>
                  </a:lnTo>
                  <a:lnTo>
                    <a:pt x="1044090" y="2792403"/>
                  </a:lnTo>
                  <a:lnTo>
                    <a:pt x="0" y="2792403"/>
                  </a:lnTo>
                  <a:close/>
                </a:path>
              </a:pathLst>
            </a:custGeom>
            <a:solidFill>
              <a:srgbClr val="145DA0"/>
            </a:solidFill>
            <a:ln cap="sq">
              <a:noFill/>
              <a:prstDash val="solid"/>
              <a:miter/>
            </a:ln>
          </p:spPr>
        </p:sp>
        <p:sp>
          <p:nvSpPr>
            <p:cNvPr name="TextBox 4" id="4"/>
            <p:cNvSpPr txBox="true"/>
            <p:nvPr/>
          </p:nvSpPr>
          <p:spPr>
            <a:xfrm>
              <a:off x="0" y="-38100"/>
              <a:ext cx="1044090" cy="28305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67766" y="2984594"/>
            <a:ext cx="3553280" cy="403899"/>
            <a:chOff x="0" y="0"/>
            <a:chExt cx="4737706" cy="538532"/>
          </a:xfrm>
        </p:grpSpPr>
        <p:sp>
          <p:nvSpPr>
            <p:cNvPr name="Freeform 9" id="9"/>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60916" y="-25255"/>
              <a:ext cx="3976790"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Introduction</a:t>
              </a:r>
            </a:p>
          </p:txBody>
        </p:sp>
      </p:grpSp>
      <p:grpSp>
        <p:nvGrpSpPr>
          <p:cNvPr name="Group 11" id="11"/>
          <p:cNvGrpSpPr/>
          <p:nvPr/>
        </p:nvGrpSpPr>
        <p:grpSpPr>
          <a:xfrm rot="0">
            <a:off x="1867766" y="3436118"/>
            <a:ext cx="3845768" cy="403899"/>
            <a:chOff x="0" y="0"/>
            <a:chExt cx="5127691" cy="538532"/>
          </a:xfrm>
        </p:grpSpPr>
        <p:sp>
          <p:nvSpPr>
            <p:cNvPr name="Freeform 12" id="12"/>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60916" y="-25255"/>
              <a:ext cx="4366775"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Gantt Chart</a:t>
              </a:r>
            </a:p>
          </p:txBody>
        </p:sp>
      </p:grpSp>
      <p:grpSp>
        <p:nvGrpSpPr>
          <p:cNvPr name="Group 14" id="14"/>
          <p:cNvGrpSpPr/>
          <p:nvPr/>
        </p:nvGrpSpPr>
        <p:grpSpPr>
          <a:xfrm rot="0">
            <a:off x="1867766" y="3887641"/>
            <a:ext cx="4248530" cy="403899"/>
            <a:chOff x="0" y="0"/>
            <a:chExt cx="5664707" cy="538532"/>
          </a:xfrm>
        </p:grpSpPr>
        <p:sp>
          <p:nvSpPr>
            <p:cNvPr name="Freeform 15" id="15"/>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760916" y="-25255"/>
              <a:ext cx="4903791"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SDGs</a:t>
              </a:r>
            </a:p>
          </p:txBody>
        </p:sp>
      </p:grpSp>
      <p:grpSp>
        <p:nvGrpSpPr>
          <p:cNvPr name="Group 17" id="17"/>
          <p:cNvGrpSpPr/>
          <p:nvPr/>
        </p:nvGrpSpPr>
        <p:grpSpPr>
          <a:xfrm rot="0">
            <a:off x="1867766" y="4339165"/>
            <a:ext cx="4047149" cy="403899"/>
            <a:chOff x="0" y="0"/>
            <a:chExt cx="5396199" cy="538532"/>
          </a:xfrm>
        </p:grpSpPr>
        <p:sp>
          <p:nvSpPr>
            <p:cNvPr name="Freeform 18" id="18"/>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760916" y="-25255"/>
              <a:ext cx="463528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Methodology</a:t>
              </a:r>
            </a:p>
          </p:txBody>
        </p:sp>
      </p:grpSp>
      <p:grpSp>
        <p:nvGrpSpPr>
          <p:cNvPr name="Group 20" id="20"/>
          <p:cNvGrpSpPr/>
          <p:nvPr/>
        </p:nvGrpSpPr>
        <p:grpSpPr>
          <a:xfrm rot="0">
            <a:off x="1867766" y="5242212"/>
            <a:ext cx="4190993" cy="403899"/>
            <a:chOff x="0" y="0"/>
            <a:chExt cx="5587991" cy="538532"/>
          </a:xfrm>
        </p:grpSpPr>
        <p:sp>
          <p:nvSpPr>
            <p:cNvPr name="Freeform 21" id="21"/>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760916" y="-25255"/>
              <a:ext cx="4827075"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System Overview</a:t>
              </a:r>
            </a:p>
          </p:txBody>
        </p:sp>
      </p:grpSp>
      <p:grpSp>
        <p:nvGrpSpPr>
          <p:cNvPr name="Group 23" id="23"/>
          <p:cNvGrpSpPr/>
          <p:nvPr/>
        </p:nvGrpSpPr>
        <p:grpSpPr>
          <a:xfrm rot="0">
            <a:off x="1867766" y="5693736"/>
            <a:ext cx="5050188" cy="403899"/>
            <a:chOff x="0" y="0"/>
            <a:chExt cx="6733583" cy="538532"/>
          </a:xfrm>
        </p:grpSpPr>
        <p:sp>
          <p:nvSpPr>
            <p:cNvPr name="Freeform 24" id="24"/>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760916" y="-25255"/>
              <a:ext cx="5972667"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RISC-V Instructions Format</a:t>
              </a:r>
            </a:p>
          </p:txBody>
        </p:sp>
      </p:grpSp>
      <p:grpSp>
        <p:nvGrpSpPr>
          <p:cNvPr name="Group 26" id="26"/>
          <p:cNvGrpSpPr/>
          <p:nvPr/>
        </p:nvGrpSpPr>
        <p:grpSpPr>
          <a:xfrm rot="0">
            <a:off x="1867766" y="6145260"/>
            <a:ext cx="4190993" cy="403899"/>
            <a:chOff x="0" y="0"/>
            <a:chExt cx="5587991" cy="538532"/>
          </a:xfrm>
        </p:grpSpPr>
        <p:sp>
          <p:nvSpPr>
            <p:cNvPr name="Freeform 27" id="27"/>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760916" y="-25255"/>
              <a:ext cx="4827075"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Single Cycle Processor</a:t>
              </a:r>
            </a:p>
          </p:txBody>
        </p:sp>
      </p:grpSp>
      <p:grpSp>
        <p:nvGrpSpPr>
          <p:cNvPr name="Group 29" id="29"/>
          <p:cNvGrpSpPr/>
          <p:nvPr/>
        </p:nvGrpSpPr>
        <p:grpSpPr>
          <a:xfrm rot="0">
            <a:off x="1867766" y="6596783"/>
            <a:ext cx="4047149" cy="403899"/>
            <a:chOff x="0" y="0"/>
            <a:chExt cx="5396199" cy="538532"/>
          </a:xfrm>
        </p:grpSpPr>
        <p:sp>
          <p:nvSpPr>
            <p:cNvPr name="Freeform 30" id="30"/>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760916" y="-25255"/>
              <a:ext cx="463528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Pipelined Processor</a:t>
              </a:r>
            </a:p>
          </p:txBody>
        </p:sp>
      </p:grpSp>
      <p:grpSp>
        <p:nvGrpSpPr>
          <p:cNvPr name="Group 32" id="32"/>
          <p:cNvGrpSpPr/>
          <p:nvPr/>
        </p:nvGrpSpPr>
        <p:grpSpPr>
          <a:xfrm rot="0">
            <a:off x="1867766" y="7048307"/>
            <a:ext cx="9012772" cy="403899"/>
            <a:chOff x="0" y="0"/>
            <a:chExt cx="12017029" cy="538532"/>
          </a:xfrm>
        </p:grpSpPr>
        <p:sp>
          <p:nvSpPr>
            <p:cNvPr name="Freeform 33" id="33"/>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760916" y="-25255"/>
              <a:ext cx="1125611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Universal Asynchronous Receiver Transmitter (UART)</a:t>
              </a:r>
            </a:p>
          </p:txBody>
        </p:sp>
      </p:grpSp>
      <p:grpSp>
        <p:nvGrpSpPr>
          <p:cNvPr name="Group 35" id="35"/>
          <p:cNvGrpSpPr/>
          <p:nvPr/>
        </p:nvGrpSpPr>
        <p:grpSpPr>
          <a:xfrm rot="0">
            <a:off x="1867766" y="4790689"/>
            <a:ext cx="4190993" cy="403899"/>
            <a:chOff x="0" y="0"/>
            <a:chExt cx="5587991" cy="538532"/>
          </a:xfrm>
        </p:grpSpPr>
        <p:sp>
          <p:nvSpPr>
            <p:cNvPr name="Freeform 36" id="36"/>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760916" y="-25255"/>
              <a:ext cx="4827075"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Literature Review</a:t>
              </a:r>
            </a:p>
          </p:txBody>
        </p:sp>
      </p:grpSp>
      <p:sp>
        <p:nvSpPr>
          <p:cNvPr name="TextBox 38" id="38"/>
          <p:cNvSpPr txBox="true"/>
          <p:nvPr/>
        </p:nvSpPr>
        <p:spPr>
          <a:xfrm rot="0">
            <a:off x="1496073" y="1434065"/>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Contents</a:t>
            </a:r>
          </a:p>
        </p:txBody>
      </p:sp>
      <p:grpSp>
        <p:nvGrpSpPr>
          <p:cNvPr name="Group 39" id="39"/>
          <p:cNvGrpSpPr/>
          <p:nvPr/>
        </p:nvGrpSpPr>
        <p:grpSpPr>
          <a:xfrm rot="0">
            <a:off x="1867766" y="7499830"/>
            <a:ext cx="7099268" cy="403899"/>
            <a:chOff x="0" y="0"/>
            <a:chExt cx="9465690" cy="538532"/>
          </a:xfrm>
        </p:grpSpPr>
        <p:sp>
          <p:nvSpPr>
            <p:cNvPr name="Freeform 40" id="40"/>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760916" y="-25255"/>
              <a:ext cx="8704774"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Inter Integrated Circuit (I2C)</a:t>
              </a:r>
            </a:p>
          </p:txBody>
        </p:sp>
      </p:grpSp>
      <p:sp>
        <p:nvSpPr>
          <p:cNvPr name="TextBox 42" id="42"/>
          <p:cNvSpPr txBox="true"/>
          <p:nvPr/>
        </p:nvSpPr>
        <p:spPr>
          <a:xfrm rot="0">
            <a:off x="17117764" y="8740273"/>
            <a:ext cx="283071"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a:t>
            </a:r>
          </a:p>
        </p:txBody>
      </p:sp>
      <p:grpSp>
        <p:nvGrpSpPr>
          <p:cNvPr name="Group 43" id="43"/>
          <p:cNvGrpSpPr/>
          <p:nvPr/>
        </p:nvGrpSpPr>
        <p:grpSpPr>
          <a:xfrm rot="0">
            <a:off x="1867766" y="7951354"/>
            <a:ext cx="4047149" cy="403899"/>
            <a:chOff x="0" y="0"/>
            <a:chExt cx="5396199" cy="538532"/>
          </a:xfrm>
        </p:grpSpPr>
        <p:sp>
          <p:nvSpPr>
            <p:cNvPr name="Freeform 44" id="44"/>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5" id="45"/>
            <p:cNvSpPr txBox="true"/>
            <p:nvPr/>
          </p:nvSpPr>
          <p:spPr>
            <a:xfrm rot="0">
              <a:off x="760916" y="-25255"/>
              <a:ext cx="463528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First In First Out (FIFO)</a:t>
              </a:r>
            </a:p>
          </p:txBody>
        </p:sp>
      </p:grpSp>
      <p:grpSp>
        <p:nvGrpSpPr>
          <p:cNvPr name="Group 46" id="46"/>
          <p:cNvGrpSpPr/>
          <p:nvPr/>
        </p:nvGrpSpPr>
        <p:grpSpPr>
          <a:xfrm rot="0">
            <a:off x="1867766" y="8402878"/>
            <a:ext cx="4047149" cy="403899"/>
            <a:chOff x="0" y="0"/>
            <a:chExt cx="5396199" cy="538532"/>
          </a:xfrm>
        </p:grpSpPr>
        <p:sp>
          <p:nvSpPr>
            <p:cNvPr name="Freeform 47" id="47"/>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8" id="48"/>
            <p:cNvSpPr txBox="true"/>
            <p:nvPr/>
          </p:nvSpPr>
          <p:spPr>
            <a:xfrm rot="0">
              <a:off x="760916" y="-25255"/>
              <a:ext cx="463528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Applications</a:t>
              </a:r>
            </a:p>
          </p:txBody>
        </p:sp>
      </p:grpSp>
      <p:grpSp>
        <p:nvGrpSpPr>
          <p:cNvPr name="Group 49" id="49"/>
          <p:cNvGrpSpPr/>
          <p:nvPr/>
        </p:nvGrpSpPr>
        <p:grpSpPr>
          <a:xfrm rot="0">
            <a:off x="1867766" y="8854401"/>
            <a:ext cx="4047149" cy="403899"/>
            <a:chOff x="0" y="0"/>
            <a:chExt cx="5396199" cy="538532"/>
          </a:xfrm>
        </p:grpSpPr>
        <p:sp>
          <p:nvSpPr>
            <p:cNvPr name="Freeform 50" id="50"/>
            <p:cNvSpPr/>
            <p:nvPr/>
          </p:nvSpPr>
          <p:spPr>
            <a:xfrm flipH="false" flipV="false" rot="5400000">
              <a:off x="-30354" y="30354"/>
              <a:ext cx="538532" cy="477824"/>
            </a:xfrm>
            <a:custGeom>
              <a:avLst/>
              <a:gdLst/>
              <a:ahLst/>
              <a:cxnLst/>
              <a:rect r="r" b="b" t="t" l="l"/>
              <a:pathLst>
                <a:path h="477824" w="538532">
                  <a:moveTo>
                    <a:pt x="0" y="0"/>
                  </a:moveTo>
                  <a:lnTo>
                    <a:pt x="538532" y="0"/>
                  </a:lnTo>
                  <a:lnTo>
                    <a:pt x="538532" y="477824"/>
                  </a:lnTo>
                  <a:lnTo>
                    <a:pt x="0" y="477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1" id="51"/>
            <p:cNvSpPr txBox="true"/>
            <p:nvPr/>
          </p:nvSpPr>
          <p:spPr>
            <a:xfrm rot="0">
              <a:off x="760916" y="-25255"/>
              <a:ext cx="4635283" cy="522366"/>
            </a:xfrm>
            <a:prstGeom prst="rect">
              <a:avLst/>
            </a:prstGeom>
          </p:spPr>
          <p:txBody>
            <a:bodyPr anchor="t" rtlCol="false" tIns="0" lIns="0" bIns="0" rIns="0">
              <a:spAutoFit/>
            </a:bodyPr>
            <a:lstStyle/>
            <a:p>
              <a:pPr algn="l">
                <a:lnSpc>
                  <a:spcPts val="3158"/>
                </a:lnSpc>
                <a:spcBef>
                  <a:spcPct val="0"/>
                </a:spcBef>
              </a:pPr>
              <a:r>
                <a:rPr lang="en-US" sz="2255" spc="-45">
                  <a:solidFill>
                    <a:srgbClr val="051D40"/>
                  </a:solidFill>
                  <a:latin typeface="Poppins"/>
                  <a:ea typeface="Poppins"/>
                  <a:cs typeface="Poppins"/>
                  <a:sym typeface="Poppins"/>
                </a:rPr>
                <a:t>Conclusion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03121" y="3041925"/>
            <a:ext cx="3677863" cy="3622258"/>
          </a:xfrm>
          <a:custGeom>
            <a:avLst/>
            <a:gdLst/>
            <a:ahLst/>
            <a:cxnLst/>
            <a:rect r="r" b="b" t="t" l="l"/>
            <a:pathLst>
              <a:path h="3622258" w="3677863">
                <a:moveTo>
                  <a:pt x="0" y="0"/>
                </a:moveTo>
                <a:lnTo>
                  <a:pt x="3677863" y="0"/>
                </a:lnTo>
                <a:lnTo>
                  <a:pt x="3677863" y="3622258"/>
                </a:lnTo>
                <a:lnTo>
                  <a:pt x="0" y="3622258"/>
                </a:lnTo>
                <a:lnTo>
                  <a:pt x="0" y="0"/>
                </a:lnTo>
                <a:close/>
              </a:path>
            </a:pathLst>
          </a:custGeom>
          <a:blipFill>
            <a:blip r:embed="rId4"/>
            <a:stretch>
              <a:fillRect l="0" t="0" r="0" b="0"/>
            </a:stretch>
          </a:blipFill>
          <a:ln w="9525" cap="sq">
            <a:solidFill>
              <a:srgbClr val="000000"/>
            </a:solidFill>
            <a:prstDash val="solid"/>
            <a:miter/>
          </a:ln>
        </p:spPr>
      </p:sp>
      <p:sp>
        <p:nvSpPr>
          <p:cNvPr name="Freeform 8" id="8"/>
          <p:cNvSpPr/>
          <p:nvPr/>
        </p:nvSpPr>
        <p:spPr>
          <a:xfrm flipH="false" flipV="false" rot="0">
            <a:off x="7442325" y="2852480"/>
            <a:ext cx="4465413" cy="4276734"/>
          </a:xfrm>
          <a:custGeom>
            <a:avLst/>
            <a:gdLst/>
            <a:ahLst/>
            <a:cxnLst/>
            <a:rect r="r" b="b" t="t" l="l"/>
            <a:pathLst>
              <a:path h="4276734" w="4465413">
                <a:moveTo>
                  <a:pt x="0" y="0"/>
                </a:moveTo>
                <a:lnTo>
                  <a:pt x="4465414" y="0"/>
                </a:lnTo>
                <a:lnTo>
                  <a:pt x="4465414" y="4276733"/>
                </a:lnTo>
                <a:lnTo>
                  <a:pt x="0" y="4276733"/>
                </a:lnTo>
                <a:lnTo>
                  <a:pt x="0" y="0"/>
                </a:lnTo>
                <a:close/>
              </a:path>
            </a:pathLst>
          </a:custGeom>
          <a:blipFill>
            <a:blip r:embed="rId5"/>
            <a:stretch>
              <a:fillRect l="0" t="0" r="0" b="0"/>
            </a:stretch>
          </a:blipFill>
          <a:ln w="9525" cap="sq">
            <a:solidFill>
              <a:srgbClr val="000000"/>
            </a:solidFill>
            <a:prstDash val="solid"/>
            <a:miter/>
          </a:ln>
        </p:spPr>
      </p:sp>
      <p:grpSp>
        <p:nvGrpSpPr>
          <p:cNvPr name="Group 9" id="9"/>
          <p:cNvGrpSpPr/>
          <p:nvPr/>
        </p:nvGrpSpPr>
        <p:grpSpPr>
          <a:xfrm rot="0">
            <a:off x="7442325" y="5535792"/>
            <a:ext cx="4465413" cy="1593422"/>
            <a:chOff x="0" y="0"/>
            <a:chExt cx="1176076" cy="419667"/>
          </a:xfrm>
        </p:grpSpPr>
        <p:sp>
          <p:nvSpPr>
            <p:cNvPr name="Freeform 10" id="10"/>
            <p:cNvSpPr/>
            <p:nvPr/>
          </p:nvSpPr>
          <p:spPr>
            <a:xfrm flipH="false" flipV="false" rot="0">
              <a:off x="0" y="0"/>
              <a:ext cx="1176076" cy="419667"/>
            </a:xfrm>
            <a:custGeom>
              <a:avLst/>
              <a:gdLst/>
              <a:ahLst/>
              <a:cxnLst/>
              <a:rect r="r" b="b" t="t" l="l"/>
              <a:pathLst>
                <a:path h="419667" w="1176076">
                  <a:moveTo>
                    <a:pt x="0" y="0"/>
                  </a:moveTo>
                  <a:lnTo>
                    <a:pt x="1176076" y="0"/>
                  </a:lnTo>
                  <a:lnTo>
                    <a:pt x="1176076" y="419667"/>
                  </a:lnTo>
                  <a:lnTo>
                    <a:pt x="0" y="419667"/>
                  </a:lnTo>
                  <a:close/>
                </a:path>
              </a:pathLst>
            </a:custGeom>
            <a:solidFill>
              <a:srgbClr val="000000">
                <a:alpha val="0"/>
              </a:srgbClr>
            </a:solidFill>
            <a:ln w="38100" cap="sq">
              <a:solidFill>
                <a:srgbClr val="EF0606"/>
              </a:solidFill>
              <a:prstDash val="dash"/>
              <a:miter/>
            </a:ln>
          </p:spPr>
        </p:sp>
        <p:sp>
          <p:nvSpPr>
            <p:cNvPr name="TextBox 11" id="11"/>
            <p:cNvSpPr txBox="true"/>
            <p:nvPr/>
          </p:nvSpPr>
          <p:spPr>
            <a:xfrm>
              <a:off x="0" y="-38100"/>
              <a:ext cx="1176076" cy="4577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732637" y="7243652"/>
            <a:ext cx="5597999" cy="2547199"/>
          </a:xfrm>
          <a:custGeom>
            <a:avLst/>
            <a:gdLst/>
            <a:ahLst/>
            <a:cxnLst/>
            <a:rect r="r" b="b" t="t" l="l"/>
            <a:pathLst>
              <a:path h="2547199" w="5597999">
                <a:moveTo>
                  <a:pt x="0" y="0"/>
                </a:moveTo>
                <a:lnTo>
                  <a:pt x="5597998" y="0"/>
                </a:lnTo>
                <a:lnTo>
                  <a:pt x="5597998" y="2547199"/>
                </a:lnTo>
                <a:lnTo>
                  <a:pt x="0" y="2547199"/>
                </a:lnTo>
                <a:lnTo>
                  <a:pt x="0" y="0"/>
                </a:lnTo>
                <a:close/>
              </a:path>
            </a:pathLst>
          </a:custGeom>
          <a:blipFill>
            <a:blip r:embed="rId6"/>
            <a:stretch>
              <a:fillRect l="0" t="0" r="0" b="0"/>
            </a:stretch>
          </a:blipFill>
        </p:spPr>
      </p:sp>
      <p:sp>
        <p:nvSpPr>
          <p:cNvPr name="TextBox 13" id="13"/>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Internal Components</a:t>
            </a:r>
          </a:p>
        </p:txBody>
      </p:sp>
      <p:sp>
        <p:nvSpPr>
          <p:cNvPr name="TextBox 14" id="14"/>
          <p:cNvSpPr txBox="true"/>
          <p:nvPr/>
        </p:nvSpPr>
        <p:spPr>
          <a:xfrm rot="0">
            <a:off x="1609132" y="7091113"/>
            <a:ext cx="4555240" cy="2213609"/>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ALU Decoder</a:t>
            </a:r>
            <a:r>
              <a:rPr lang="en-US" sz="2100">
                <a:solidFill>
                  <a:srgbClr val="051D40"/>
                </a:solidFill>
                <a:latin typeface="Canva Sans"/>
                <a:ea typeface="Canva Sans"/>
                <a:cs typeface="Canva Sans"/>
                <a:sym typeface="Canva Sans"/>
              </a:rPr>
              <a:t>: Generates the specific ALU control signals required for the ALU to perform the correct operation based on the instruction. The decoding table is as follows:</a:t>
            </a:r>
          </a:p>
        </p:txBody>
      </p:sp>
      <p:grpSp>
        <p:nvGrpSpPr>
          <p:cNvPr name="Group 15" id="15"/>
          <p:cNvGrpSpPr/>
          <p:nvPr/>
        </p:nvGrpSpPr>
        <p:grpSpPr>
          <a:xfrm rot="0">
            <a:off x="16494339" y="0"/>
            <a:ext cx="4153313" cy="11227499"/>
            <a:chOff x="0" y="0"/>
            <a:chExt cx="5537750" cy="14969998"/>
          </a:xfrm>
        </p:grpSpPr>
        <p:grpSp>
          <p:nvGrpSpPr>
            <p:cNvPr name="Group 16" id="16"/>
            <p:cNvGrpSpPr/>
            <p:nvPr/>
          </p:nvGrpSpPr>
          <p:grpSpPr>
            <a:xfrm rot="0">
              <a:off x="0" y="0"/>
              <a:ext cx="2391547" cy="13716000"/>
              <a:chOff x="0" y="0"/>
              <a:chExt cx="472404" cy="2709333"/>
            </a:xfrm>
          </p:grpSpPr>
          <p:sp>
            <p:nvSpPr>
              <p:cNvPr name="Freeform 17" id="17"/>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8" id="18"/>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9432248"/>
              <a:ext cx="5537750" cy="55377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6940510" y="8740273"/>
            <a:ext cx="637580"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68384" y="4307710"/>
            <a:ext cx="10340711" cy="5260211"/>
          </a:xfrm>
          <a:custGeom>
            <a:avLst/>
            <a:gdLst/>
            <a:ahLst/>
            <a:cxnLst/>
            <a:rect r="r" b="b" t="t" l="l"/>
            <a:pathLst>
              <a:path h="5260211" w="10340711">
                <a:moveTo>
                  <a:pt x="0" y="0"/>
                </a:moveTo>
                <a:lnTo>
                  <a:pt x="10340711" y="0"/>
                </a:lnTo>
                <a:lnTo>
                  <a:pt x="10340711" y="5260211"/>
                </a:lnTo>
                <a:lnTo>
                  <a:pt x="0" y="5260211"/>
                </a:lnTo>
                <a:lnTo>
                  <a:pt x="0" y="0"/>
                </a:lnTo>
                <a:close/>
              </a:path>
            </a:pathLst>
          </a:custGeom>
          <a:blipFill>
            <a:blip r:embed="rId4"/>
            <a:stretch>
              <a:fillRect l="0" t="-994" r="0" b="0"/>
            </a:stretch>
          </a:blipFill>
          <a:ln w="9525" cap="sq">
            <a:solidFill>
              <a:srgbClr val="000000"/>
            </a:solidFill>
            <a:prstDash val="solid"/>
            <a:miter/>
          </a:ln>
        </p:spPr>
      </p:sp>
      <p:sp>
        <p:nvSpPr>
          <p:cNvPr name="TextBox 8" id="8"/>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3218050"/>
            <a:ext cx="8638759" cy="7277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Below is the RISC V Assembly Language Code used to simulate different commands on the processor.</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83968" y="8740273"/>
            <a:ext cx="550664"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Single Cycle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5587622"/>
            <a:ext cx="13135554" cy="2858818"/>
          </a:xfrm>
          <a:custGeom>
            <a:avLst/>
            <a:gdLst/>
            <a:ahLst/>
            <a:cxnLst/>
            <a:rect r="r" b="b" t="t" l="l"/>
            <a:pathLst>
              <a:path h="2858818" w="13135554">
                <a:moveTo>
                  <a:pt x="0" y="0"/>
                </a:moveTo>
                <a:lnTo>
                  <a:pt x="13135554" y="0"/>
                </a:lnTo>
                <a:lnTo>
                  <a:pt x="13135554" y="2858818"/>
                </a:lnTo>
                <a:lnTo>
                  <a:pt x="0" y="2858818"/>
                </a:lnTo>
                <a:lnTo>
                  <a:pt x="0" y="0"/>
                </a:lnTo>
                <a:close/>
              </a:path>
            </a:pathLst>
          </a:custGeom>
          <a:blipFill>
            <a:blip r:embed="rId4"/>
            <a:stretch>
              <a:fillRect l="0" t="0" r="-28023" b="0"/>
            </a:stretch>
          </a:blipFill>
        </p:spPr>
      </p:sp>
      <p:sp>
        <p:nvSpPr>
          <p:cNvPr name="TextBox 8" id="8"/>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3218050"/>
            <a:ext cx="8638759" cy="22136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The simulation works perfectly as we wanted to write the data [25] at location [100] in memory. According to waveform, the port </a:t>
            </a:r>
            <a:r>
              <a:rPr lang="en-US" sz="2100" i="true">
                <a:solidFill>
                  <a:srgbClr val="051D40"/>
                </a:solidFill>
                <a:latin typeface="Canva Sans Italics"/>
                <a:ea typeface="Canva Sans Italics"/>
                <a:cs typeface="Canva Sans Italics"/>
                <a:sym typeface="Canva Sans Italics"/>
              </a:rPr>
              <a:t>WriteData </a:t>
            </a:r>
            <a:r>
              <a:rPr lang="en-US" sz="2100">
                <a:solidFill>
                  <a:srgbClr val="051D40"/>
                </a:solidFill>
                <a:latin typeface="Canva Sans"/>
                <a:ea typeface="Canva Sans"/>
                <a:cs typeface="Canva Sans"/>
                <a:sym typeface="Canva Sans"/>
              </a:rPr>
              <a:t>shows the data to be written and port </a:t>
            </a:r>
            <a:r>
              <a:rPr lang="en-US" sz="2100" i="true">
                <a:solidFill>
                  <a:srgbClr val="051D40"/>
                </a:solidFill>
                <a:latin typeface="Canva Sans Italics"/>
                <a:ea typeface="Canva Sans Italics"/>
                <a:cs typeface="Canva Sans Italics"/>
                <a:sym typeface="Canva Sans Italics"/>
              </a:rPr>
              <a:t>DataAdr </a:t>
            </a:r>
            <a:r>
              <a:rPr lang="en-US" sz="2100">
                <a:solidFill>
                  <a:srgbClr val="051D40"/>
                </a:solidFill>
                <a:latin typeface="Canva Sans"/>
                <a:ea typeface="Canva Sans"/>
                <a:cs typeface="Canva Sans"/>
                <a:sym typeface="Canva Sans"/>
              </a:rPr>
              <a:t>shows the location for the data to be written. </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Observing at the address [100], we can see the data [25] is written in the memory.</a:t>
            </a:r>
          </a:p>
        </p:txBody>
      </p:sp>
      <p:sp>
        <p:nvSpPr>
          <p:cNvPr name="AutoShape 10" id="10"/>
          <p:cNvSpPr/>
          <p:nvPr/>
        </p:nvSpPr>
        <p:spPr>
          <a:xfrm flipH="true" flipV="true">
            <a:off x="3002049" y="7318715"/>
            <a:ext cx="0" cy="839471"/>
          </a:xfrm>
          <a:prstGeom prst="line">
            <a:avLst/>
          </a:prstGeom>
          <a:ln cap="flat" w="95250">
            <a:solidFill>
              <a:srgbClr val="FFD316"/>
            </a:solidFill>
            <a:prstDash val="solid"/>
            <a:headEnd type="none" len="sm" w="sm"/>
            <a:tailEnd type="arrow" len="sm" w="med"/>
          </a:ln>
        </p:spPr>
      </p:sp>
      <p:grpSp>
        <p:nvGrpSpPr>
          <p:cNvPr name="Group 11" id="11"/>
          <p:cNvGrpSpPr/>
          <p:nvPr/>
        </p:nvGrpSpPr>
        <p:grpSpPr>
          <a:xfrm rot="0">
            <a:off x="16494339" y="0"/>
            <a:ext cx="4153313" cy="11227499"/>
            <a:chOff x="0" y="0"/>
            <a:chExt cx="5537750" cy="14969998"/>
          </a:xfrm>
        </p:grpSpPr>
        <p:grpSp>
          <p:nvGrpSpPr>
            <p:cNvPr name="Group 12" id="12"/>
            <p:cNvGrpSpPr/>
            <p:nvPr/>
          </p:nvGrpSpPr>
          <p:grpSpPr>
            <a:xfrm rot="0">
              <a:off x="0" y="0"/>
              <a:ext cx="2391547" cy="13716000"/>
              <a:chOff x="0" y="0"/>
              <a:chExt cx="472404" cy="2709333"/>
            </a:xfrm>
          </p:grpSpPr>
          <p:sp>
            <p:nvSpPr>
              <p:cNvPr name="Freeform 13" id="13"/>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4" id="14"/>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9432248"/>
              <a:ext cx="5537750" cy="55377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8" id="18"/>
          <p:cNvSpPr txBox="true"/>
          <p:nvPr/>
        </p:nvSpPr>
        <p:spPr>
          <a:xfrm rot="0">
            <a:off x="16976229" y="8740273"/>
            <a:ext cx="566142"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What is Pipelining</a:t>
            </a:r>
          </a:p>
        </p:txBody>
      </p:sp>
      <p:sp>
        <p:nvSpPr>
          <p:cNvPr name="TextBox 8" id="8"/>
          <p:cNvSpPr txBox="true"/>
          <p:nvPr/>
        </p:nvSpPr>
        <p:spPr>
          <a:xfrm rot="0">
            <a:off x="1835802" y="3218050"/>
            <a:ext cx="12414850" cy="22136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Pipelining is a technique used in modern processors to improve performance by executing </a:t>
            </a:r>
            <a:r>
              <a:rPr lang="en-US" b="true" sz="2100">
                <a:solidFill>
                  <a:srgbClr val="051D40"/>
                </a:solidFill>
                <a:latin typeface="Canva Sans Bold"/>
                <a:ea typeface="Canva Sans Bold"/>
                <a:cs typeface="Canva Sans Bold"/>
                <a:sym typeface="Canva Sans Bold"/>
              </a:rPr>
              <a:t>multiple instructions simultaneously</a:t>
            </a:r>
            <a:r>
              <a:rPr lang="en-US" sz="2100">
                <a:solidFill>
                  <a:srgbClr val="051D40"/>
                </a:solidFill>
                <a:latin typeface="Canva Sans"/>
                <a:ea typeface="Canva Sans"/>
                <a:cs typeface="Canva Sans"/>
                <a:sym typeface="Canva Sans"/>
              </a:rPr>
              <a:t>.</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It breaks down the execution of instructions into several </a:t>
            </a:r>
            <a:r>
              <a:rPr lang="en-US" b="true" sz="2100">
                <a:solidFill>
                  <a:srgbClr val="051D40"/>
                </a:solidFill>
                <a:latin typeface="Canva Sans Bold"/>
                <a:ea typeface="Canva Sans Bold"/>
                <a:cs typeface="Canva Sans Bold"/>
                <a:sym typeface="Canva Sans Bold"/>
              </a:rPr>
              <a:t>stages</a:t>
            </a:r>
            <a:r>
              <a:rPr lang="en-US" sz="2100">
                <a:solidFill>
                  <a:srgbClr val="051D40"/>
                </a:solidFill>
                <a:latin typeface="Canva Sans"/>
                <a:ea typeface="Canva Sans"/>
                <a:cs typeface="Canva Sans"/>
                <a:sym typeface="Canva Sans"/>
              </a:rPr>
              <a:t>, where each stage completes a part of the instruction.</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These stages can overlap, allowing the processor to work on different instructions at various stages of completion.</a:t>
            </a:r>
          </a:p>
        </p:txBody>
      </p:sp>
      <p:sp>
        <p:nvSpPr>
          <p:cNvPr name="Freeform 9" id="9"/>
          <p:cNvSpPr/>
          <p:nvPr/>
        </p:nvSpPr>
        <p:spPr>
          <a:xfrm flipH="false" flipV="false" rot="5400000">
            <a:off x="1580334" y="584145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203121" y="5809249"/>
            <a:ext cx="9783055"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Pipelining the RISC V Single Cycle Processor</a:t>
            </a:r>
          </a:p>
        </p:txBody>
      </p:sp>
      <p:sp>
        <p:nvSpPr>
          <p:cNvPr name="TextBox 11" id="11"/>
          <p:cNvSpPr txBox="true"/>
          <p:nvPr/>
        </p:nvSpPr>
        <p:spPr>
          <a:xfrm rot="0">
            <a:off x="1609132" y="6647447"/>
            <a:ext cx="12414850" cy="22136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To pipeline, we divide the processor into </a:t>
            </a:r>
            <a:r>
              <a:rPr lang="en-US" b="true" sz="2100">
                <a:solidFill>
                  <a:srgbClr val="051D40"/>
                </a:solidFill>
                <a:latin typeface="Canva Sans Bold"/>
                <a:ea typeface="Canva Sans Bold"/>
                <a:cs typeface="Canva Sans Bold"/>
                <a:sym typeface="Canva Sans Bold"/>
              </a:rPr>
              <a:t>5 stages</a:t>
            </a:r>
            <a:r>
              <a:rPr lang="en-US" sz="2100">
                <a:solidFill>
                  <a:srgbClr val="051D40"/>
                </a:solidFill>
                <a:latin typeface="Canva Sans"/>
                <a:ea typeface="Canva Sans"/>
                <a:cs typeface="Canva Sans"/>
                <a:sym typeface="Canva Sans"/>
              </a:rPr>
              <a:t>:</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Instruction Fetch</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Instruction Decode</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Instruction Execute</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Memory Access</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Write Back</a:t>
            </a:r>
          </a:p>
        </p:txBody>
      </p:sp>
      <p:grpSp>
        <p:nvGrpSpPr>
          <p:cNvPr name="Group 12" id="12"/>
          <p:cNvGrpSpPr/>
          <p:nvPr/>
        </p:nvGrpSpPr>
        <p:grpSpPr>
          <a:xfrm rot="0">
            <a:off x="16494339" y="0"/>
            <a:ext cx="4153313" cy="11227499"/>
            <a:chOff x="0" y="0"/>
            <a:chExt cx="5537750" cy="14969998"/>
          </a:xfrm>
        </p:grpSpPr>
        <p:grpSp>
          <p:nvGrpSpPr>
            <p:cNvPr name="Group 13" id="13"/>
            <p:cNvGrpSpPr/>
            <p:nvPr/>
          </p:nvGrpSpPr>
          <p:grpSpPr>
            <a:xfrm rot="0">
              <a:off x="0" y="0"/>
              <a:ext cx="2391547" cy="13716000"/>
              <a:chOff x="0" y="0"/>
              <a:chExt cx="472404" cy="2709333"/>
            </a:xfrm>
          </p:grpSpPr>
          <p:sp>
            <p:nvSpPr>
              <p:cNvPr name="Freeform 14" id="14"/>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5" id="15"/>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9432248"/>
              <a:ext cx="5537750" cy="5537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9" id="19"/>
          <p:cNvSpPr txBox="true"/>
          <p:nvPr/>
        </p:nvSpPr>
        <p:spPr>
          <a:xfrm rot="0">
            <a:off x="16967671" y="8740273"/>
            <a:ext cx="58325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87794" y="4794860"/>
            <a:ext cx="9056574" cy="5252813"/>
          </a:xfrm>
          <a:custGeom>
            <a:avLst/>
            <a:gdLst/>
            <a:ahLst/>
            <a:cxnLst/>
            <a:rect r="r" b="b" t="t" l="l"/>
            <a:pathLst>
              <a:path h="5252813" w="9056574">
                <a:moveTo>
                  <a:pt x="0" y="0"/>
                </a:moveTo>
                <a:lnTo>
                  <a:pt x="9056574" y="0"/>
                </a:lnTo>
                <a:lnTo>
                  <a:pt x="9056574" y="5252813"/>
                </a:lnTo>
                <a:lnTo>
                  <a:pt x="0" y="5252813"/>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2375338"/>
            <a:ext cx="12009872" cy="905507"/>
          </a:xfrm>
          <a:prstGeom prst="rect">
            <a:avLst/>
          </a:prstGeom>
        </p:spPr>
        <p:txBody>
          <a:bodyPr anchor="t" rtlCol="false" tIns="0" lIns="0" bIns="0" rIns="0">
            <a:spAutoFit/>
          </a:bodyPr>
          <a:lstStyle/>
          <a:p>
            <a:pPr algn="l" marL="0" indent="0" lvl="0">
              <a:lnSpc>
                <a:spcPts val="3640"/>
              </a:lnSpc>
              <a:spcBef>
                <a:spcPct val="0"/>
              </a:spcBef>
            </a:pPr>
            <a:r>
              <a:rPr lang="en-US" sz="2600">
                <a:solidFill>
                  <a:srgbClr val="051D40"/>
                </a:solidFill>
                <a:latin typeface="Open Sans Extra Bold"/>
                <a:ea typeface="Open Sans Extra Bold"/>
                <a:cs typeface="Open Sans Extra Bold"/>
                <a:sym typeface="Open Sans Extra Bold"/>
              </a:rPr>
              <a:t>Single Cycle v/s Pipelined RISC V Processor Instructions Execution Timing Diagram</a:t>
            </a:r>
          </a:p>
        </p:txBody>
      </p:sp>
      <p:sp>
        <p:nvSpPr>
          <p:cNvPr name="TextBox 9" id="9"/>
          <p:cNvSpPr txBox="true"/>
          <p:nvPr/>
        </p:nvSpPr>
        <p:spPr>
          <a:xfrm rot="0">
            <a:off x="1835802" y="3459368"/>
            <a:ext cx="11560558" cy="727709"/>
          </a:xfrm>
          <a:prstGeom prst="rect">
            <a:avLst/>
          </a:prstGeom>
        </p:spPr>
        <p:txBody>
          <a:bodyPr anchor="t" rtlCol="false" tIns="0" lIns="0" bIns="0" rIns="0">
            <a:spAutoFit/>
          </a:bodyPr>
          <a:lstStyle/>
          <a:p>
            <a:pPr algn="l">
              <a:lnSpc>
                <a:spcPts val="2940"/>
              </a:lnSpc>
            </a:pPr>
            <a:r>
              <a:rPr lang="en-US" sz="2100">
                <a:solidFill>
                  <a:srgbClr val="051D40"/>
                </a:solidFill>
                <a:latin typeface="Canva Sans"/>
                <a:ea typeface="Canva Sans"/>
                <a:cs typeface="Canva Sans"/>
                <a:sym typeface="Canva Sans"/>
              </a:rPr>
              <a:t>From the figures, we can clearly see that the pipelined system has executed 3 instructions </a:t>
            </a:r>
            <a:r>
              <a:rPr lang="en-US" b="true" sz="2100">
                <a:solidFill>
                  <a:srgbClr val="051D40"/>
                </a:solidFill>
                <a:latin typeface="Canva Sans Bold"/>
                <a:ea typeface="Canva Sans Bold"/>
                <a:cs typeface="Canva Sans Bold"/>
                <a:sym typeface="Canva Sans Bold"/>
              </a:rPr>
              <a:t>[figure b]</a:t>
            </a:r>
            <a:r>
              <a:rPr lang="en-US" sz="2100">
                <a:solidFill>
                  <a:srgbClr val="051D40"/>
                </a:solidFill>
                <a:latin typeface="Canva Sans"/>
                <a:ea typeface="Canva Sans"/>
                <a:cs typeface="Canva Sans"/>
                <a:sym typeface="Canva Sans"/>
              </a:rPr>
              <a:t> in the same time as the normal system executed 2 instructions </a:t>
            </a:r>
            <a:r>
              <a:rPr lang="en-US" b="true" sz="2100">
                <a:solidFill>
                  <a:srgbClr val="051D40"/>
                </a:solidFill>
                <a:latin typeface="Canva Sans Bold"/>
                <a:ea typeface="Canva Sans Bold"/>
                <a:cs typeface="Canva Sans Bold"/>
                <a:sym typeface="Canva Sans Bold"/>
              </a:rPr>
              <a:t>[figure a]</a:t>
            </a:r>
            <a:r>
              <a:rPr lang="en-US" sz="2100">
                <a:solidFill>
                  <a:srgbClr val="051D40"/>
                </a:solidFill>
                <a:latin typeface="Canva Sans"/>
                <a:ea typeface="Canva Sans"/>
                <a:cs typeface="Canva Sans"/>
                <a:sym typeface="Canva Sans"/>
              </a:rPr>
              <a:t>.</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64471" y="8740273"/>
            <a:ext cx="58965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203121" y="4058162"/>
            <a:ext cx="11301259" cy="6032047"/>
          </a:xfrm>
          <a:custGeom>
            <a:avLst/>
            <a:gdLst/>
            <a:ahLst/>
            <a:cxnLst/>
            <a:rect r="r" b="b" t="t" l="l"/>
            <a:pathLst>
              <a:path h="6032047" w="11301259">
                <a:moveTo>
                  <a:pt x="0" y="0"/>
                </a:moveTo>
                <a:lnTo>
                  <a:pt x="11301259" y="0"/>
                </a:lnTo>
                <a:lnTo>
                  <a:pt x="11301259" y="6032047"/>
                </a:lnTo>
                <a:lnTo>
                  <a:pt x="0" y="6032047"/>
                </a:lnTo>
                <a:lnTo>
                  <a:pt x="0" y="0"/>
                </a:lnTo>
                <a:close/>
              </a:path>
            </a:pathLst>
          </a:custGeom>
          <a:blipFill>
            <a:blip r:embed="rId2"/>
            <a:stretch>
              <a:fillRect l="0" t="0" r="0" b="0"/>
            </a:stretch>
          </a:blipFill>
          <a:ln w="9525" cap="sq">
            <a:solidFill>
              <a:srgbClr val="000000"/>
            </a:solidFill>
            <a:prstDash val="solid"/>
            <a:miter/>
          </a:ln>
        </p:spPr>
      </p:sp>
      <p:sp>
        <p:nvSpPr>
          <p:cNvPr name="TextBox 3" id="3"/>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4" id="4"/>
          <p:cNvGrpSpPr/>
          <p:nvPr/>
        </p:nvGrpSpPr>
        <p:grpSpPr>
          <a:xfrm rot="0">
            <a:off x="-1595820" y="-1782102"/>
            <a:ext cx="3564204" cy="356420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203121" y="2375338"/>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Pipelined Processor Datapath</a:t>
            </a:r>
          </a:p>
        </p:txBody>
      </p:sp>
      <p:sp>
        <p:nvSpPr>
          <p:cNvPr name="TextBox 9" id="9"/>
          <p:cNvSpPr txBox="true"/>
          <p:nvPr/>
        </p:nvSpPr>
        <p:spPr>
          <a:xfrm rot="0">
            <a:off x="1835802" y="3218050"/>
            <a:ext cx="11560558" cy="7277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Same control unit as single-cycle processor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Control signals travel with the instruction (drop off when used) </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64992" y="8740273"/>
            <a:ext cx="58861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7" id="7"/>
          <p:cNvGraphicFramePr>
            <a:graphicFrameLocks noGrp="true"/>
          </p:cNvGraphicFramePr>
          <p:nvPr/>
        </p:nvGraphicFramePr>
        <p:xfrm>
          <a:off x="2283870" y="3975861"/>
          <a:ext cx="11193240" cy="4973395"/>
        </p:xfrm>
        <a:graphic>
          <a:graphicData uri="http://schemas.openxmlformats.org/drawingml/2006/table">
            <a:tbl>
              <a:tblPr/>
              <a:tblGrid>
                <a:gridCol w="1862854"/>
                <a:gridCol w="2819738"/>
                <a:gridCol w="3255324"/>
                <a:gridCol w="3255324"/>
              </a:tblGrid>
              <a:tr h="703359">
                <a:tc>
                  <a:txBody>
                    <a:bodyPr anchor="t" rtlCol="false"/>
                    <a:lstStyle/>
                    <a:p>
                      <a:pPr algn="ctr">
                        <a:lnSpc>
                          <a:spcPts val="1960"/>
                        </a:lnSpc>
                        <a:defRPr/>
                      </a:pPr>
                      <a:r>
                        <a:rPr lang="en-US" sz="1400" b="true">
                          <a:solidFill>
                            <a:srgbClr val="FDFDFD"/>
                          </a:solidFill>
                          <a:latin typeface="Canva Sans Bold"/>
                          <a:ea typeface="Canva Sans Bold"/>
                          <a:cs typeface="Canva Sans Bold"/>
                          <a:sym typeface="Canva Sans Bold"/>
                        </a:rPr>
                        <a:t>Hazard Name</a:t>
                      </a:r>
                      <a:endParaRPr lang="en-US" sz="1100"/>
                    </a:p>
                  </a:txBody>
                  <a:tcPr marL="0" marR="0" marT="0" marB="0" anchor="ctr">
                    <a:lnL cmpd="sng" algn="ctr" cap="flat" w="0">
                      <a:solidFill>
                        <a:srgbClr val="FFD699"/>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237D"/>
                    </a:solidFill>
                  </a:tcPr>
                </a:tc>
                <a:tc>
                  <a:txBody>
                    <a:bodyPr anchor="t" rtlCol="false"/>
                    <a:lstStyle/>
                    <a:p>
                      <a:pPr algn="ctr">
                        <a:lnSpc>
                          <a:spcPts val="1960"/>
                        </a:lnSpc>
                        <a:defRPr/>
                      </a:pPr>
                      <a:r>
                        <a:rPr lang="en-US" sz="1400" b="true">
                          <a:solidFill>
                            <a:srgbClr val="FDFDFD"/>
                          </a:solidFill>
                          <a:latin typeface="Canva Sans Bold"/>
                          <a:ea typeface="Canva Sans Bold"/>
                          <a:cs typeface="Canva Sans Bold"/>
                          <a:sym typeface="Canva Sans Bold"/>
                        </a:rPr>
                        <a:t>Cause</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237D"/>
                    </a:solidFill>
                  </a:tcPr>
                </a:tc>
                <a:tc>
                  <a:txBody>
                    <a:bodyPr anchor="t" rtlCol="false"/>
                    <a:lstStyle/>
                    <a:p>
                      <a:pPr algn="ctr">
                        <a:lnSpc>
                          <a:spcPts val="1960"/>
                        </a:lnSpc>
                        <a:defRPr/>
                      </a:pPr>
                      <a:r>
                        <a:rPr lang="en-US" sz="1400" b="true">
                          <a:solidFill>
                            <a:srgbClr val="FDFDFD"/>
                          </a:solidFill>
                          <a:latin typeface="Canva Sans Bold"/>
                          <a:ea typeface="Canva Sans Bold"/>
                          <a:cs typeface="Canva Sans Bold"/>
                          <a:sym typeface="Canva Sans Bold"/>
                        </a:rPr>
                        <a:t>Example</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237D"/>
                    </a:solidFill>
                  </a:tcPr>
                </a:tc>
                <a:tc>
                  <a:txBody>
                    <a:bodyPr anchor="t" rtlCol="false"/>
                    <a:lstStyle/>
                    <a:p>
                      <a:pPr algn="ctr">
                        <a:lnSpc>
                          <a:spcPts val="1960"/>
                        </a:lnSpc>
                        <a:defRPr/>
                      </a:pPr>
                      <a:r>
                        <a:rPr lang="en-US" sz="1400" b="true">
                          <a:solidFill>
                            <a:srgbClr val="FDFDFD"/>
                          </a:solidFill>
                          <a:latin typeface="Canva Sans Bold"/>
                          <a:ea typeface="Canva Sans Bold"/>
                          <a:cs typeface="Canva Sans Bold"/>
                          <a:sym typeface="Canva Sans Bold"/>
                        </a:rPr>
                        <a:t>Resolution</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1237D"/>
                    </a:solidFill>
                  </a:tcPr>
                </a:tc>
              </a:tr>
              <a:tr h="1279696">
                <a:tc>
                  <a:txBody>
                    <a:bodyPr anchor="t" rtlCol="false"/>
                    <a:lstStyle/>
                    <a:p>
                      <a:pPr algn="ctr">
                        <a:lnSpc>
                          <a:spcPts val="1960"/>
                        </a:lnSpc>
                        <a:defRPr/>
                      </a:pPr>
                      <a:r>
                        <a:rPr lang="en-US" sz="1400" b="true">
                          <a:solidFill>
                            <a:srgbClr val="FFFFFF"/>
                          </a:solidFill>
                          <a:latin typeface="Canva Sans Bold"/>
                          <a:ea typeface="Canva Sans Bold"/>
                          <a:cs typeface="Canva Sans Bold"/>
                          <a:sym typeface="Canva Sans Bold"/>
                        </a:rPr>
                        <a:t>Structural Hazard</a:t>
                      </a:r>
                      <a:endParaRPr lang="en-US" sz="1100"/>
                    </a:p>
                  </a:txBody>
                  <a:tcPr marL="0" marR="0" marT="0" marB="0" anchor="ctr">
                    <a:lnL cmpd="sng" algn="ctr" cap="flat" w="0">
                      <a:solidFill>
                        <a:srgbClr val="FFD699"/>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45DA0"/>
                    </a:solidFill>
                  </a:tcPr>
                </a:tc>
                <a:tc>
                  <a:txBody>
                    <a:bodyPr anchor="t" rtlCol="false"/>
                    <a:lstStyle/>
                    <a:p>
                      <a:pPr algn="ctr">
                        <a:lnSpc>
                          <a:spcPts val="1960"/>
                        </a:lnSpc>
                        <a:defRPr/>
                      </a:pPr>
                      <a:r>
                        <a:rPr lang="en-US" sz="1400" b="true">
                          <a:solidFill>
                            <a:srgbClr val="000000"/>
                          </a:solidFill>
                          <a:latin typeface="Canva Sans Bold"/>
                          <a:ea typeface="Canva Sans Bold"/>
                          <a:cs typeface="Canva Sans Bold"/>
                          <a:sym typeface="Canva Sans Bold"/>
                        </a:rPr>
                        <a:t>Happens when two instructions need to use the same part of the processor at the same time, but there is only one of that part.</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i="true">
                          <a:solidFill>
                            <a:srgbClr val="000000"/>
                          </a:solidFill>
                          <a:latin typeface="Canva Sans Italics"/>
                          <a:ea typeface="Canva Sans Italics"/>
                          <a:cs typeface="Canva Sans Italics"/>
                          <a:sym typeface="Canva Sans Italics"/>
                        </a:rPr>
                        <a:t>lw x1, 0(x2)</a:t>
                      </a:r>
                      <a:endParaRPr lang="en-US" sz="1100"/>
                    </a:p>
                    <a:p>
                      <a:pPr algn="ctr">
                        <a:lnSpc>
                          <a:spcPts val="1960"/>
                        </a:lnSpc>
                      </a:pPr>
                      <a:r>
                        <a:rPr lang="en-US" sz="1400" i="true">
                          <a:solidFill>
                            <a:srgbClr val="000000"/>
                          </a:solidFill>
                          <a:latin typeface="Canva Sans Italics"/>
                          <a:ea typeface="Canva Sans Italics"/>
                          <a:cs typeface="Canva Sans Italics"/>
                          <a:sym typeface="Canva Sans Italics"/>
                        </a:rPr>
                        <a:t>lw x3, 4(x4)</a:t>
                      </a:r>
                    </a:p>
                    <a:p>
                      <a:pPr algn="ctr">
                        <a:lnSpc>
                          <a:spcPts val="1960"/>
                        </a:lnSpc>
                      </a:pPr>
                      <a:r>
                        <a:rPr lang="en-US" b="true" sz="1400" i="true">
                          <a:solidFill>
                            <a:srgbClr val="000000"/>
                          </a:solidFill>
                          <a:latin typeface="Canva Sans Bold Italics"/>
                          <a:ea typeface="Canva Sans Bold Italics"/>
                          <a:cs typeface="Canva Sans Bold Italics"/>
                          <a:sym typeface="Canva Sans Bold Italics"/>
                        </a:rPr>
                        <a:t>(Both instructions want to use memory at the same time)</a:t>
                      </a:r>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b="true">
                          <a:solidFill>
                            <a:srgbClr val="000000"/>
                          </a:solidFill>
                          <a:latin typeface="Canva Sans Bold"/>
                          <a:ea typeface="Canva Sans Bold"/>
                          <a:cs typeface="Canva Sans Bold"/>
                          <a:sym typeface="Canva Sans Bold"/>
                        </a:rPr>
                        <a:t>Use separate memories or stall (pause) one instruction and let the other finish first.</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r>
              <a:tr h="1527346">
                <a:tc>
                  <a:txBody>
                    <a:bodyPr anchor="t" rtlCol="false"/>
                    <a:lstStyle/>
                    <a:p>
                      <a:pPr algn="ctr">
                        <a:lnSpc>
                          <a:spcPts val="1960"/>
                        </a:lnSpc>
                        <a:defRPr/>
                      </a:pPr>
                      <a:r>
                        <a:rPr lang="en-US" sz="1400" b="true">
                          <a:solidFill>
                            <a:srgbClr val="FFFFFF"/>
                          </a:solidFill>
                          <a:latin typeface="Canva Sans Bold"/>
                          <a:ea typeface="Canva Sans Bold"/>
                          <a:cs typeface="Canva Sans Bold"/>
                          <a:sym typeface="Canva Sans Bold"/>
                        </a:rPr>
                        <a:t>Data Hazard</a:t>
                      </a:r>
                      <a:endParaRPr lang="en-US" sz="1100"/>
                    </a:p>
                  </a:txBody>
                  <a:tcPr marL="0" marR="0" marT="0" marB="0" anchor="ctr">
                    <a:lnL cmpd="sng" algn="ctr" cap="flat" w="0">
                      <a:solidFill>
                        <a:srgbClr val="FFD699"/>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45DA0"/>
                    </a:solidFill>
                  </a:tcPr>
                </a:tc>
                <a:tc>
                  <a:txBody>
                    <a:bodyPr anchor="t" rtlCol="false"/>
                    <a:lstStyle/>
                    <a:p>
                      <a:pPr algn="ctr">
                        <a:lnSpc>
                          <a:spcPts val="1960"/>
                        </a:lnSpc>
                        <a:defRPr/>
                      </a:pPr>
                      <a:endParaRPr lang="en-US" sz="1100"/>
                    </a:p>
                    <a:p>
                      <a:pPr algn="ctr">
                        <a:lnSpc>
                          <a:spcPts val="1960"/>
                        </a:lnSpc>
                      </a:pPr>
                      <a:r>
                        <a:rPr lang="en-US" sz="1400" b="true">
                          <a:solidFill>
                            <a:srgbClr val="000000"/>
                          </a:solidFill>
                          <a:latin typeface="Canva Sans Bold"/>
                          <a:ea typeface="Canva Sans Bold"/>
                          <a:cs typeface="Canva Sans Bold"/>
                          <a:sym typeface="Canva Sans Bold"/>
                        </a:rPr>
                        <a:t>An instruction needs a result that hasn’t been calculated yet.</a:t>
                      </a:r>
                    </a:p>
                    <a:p>
                      <a:pPr algn="ctr">
                        <a:lnSpc>
                          <a:spcPts val="1960"/>
                        </a:lnSpc>
                      </a:pPr>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i="true">
                          <a:solidFill>
                            <a:srgbClr val="000000"/>
                          </a:solidFill>
                          <a:latin typeface="Canva Sans Italics"/>
                          <a:ea typeface="Canva Sans Italics"/>
                          <a:cs typeface="Canva Sans Italics"/>
                          <a:sym typeface="Canva Sans Italics"/>
                        </a:rPr>
                        <a:t>add x1, x2, x3</a:t>
                      </a:r>
                      <a:endParaRPr lang="en-US" sz="1100"/>
                    </a:p>
                    <a:p>
                      <a:pPr algn="ctr">
                        <a:lnSpc>
                          <a:spcPts val="1960"/>
                        </a:lnSpc>
                      </a:pPr>
                      <a:r>
                        <a:rPr lang="en-US" sz="1400" i="true">
                          <a:solidFill>
                            <a:srgbClr val="000000"/>
                          </a:solidFill>
                          <a:latin typeface="Canva Sans Italics"/>
                          <a:ea typeface="Canva Sans Italics"/>
                          <a:cs typeface="Canva Sans Italics"/>
                          <a:sym typeface="Canva Sans Italics"/>
                        </a:rPr>
                        <a:t>sub x4, x1, x5</a:t>
                      </a:r>
                    </a:p>
                    <a:p>
                      <a:pPr algn="ctr">
                        <a:lnSpc>
                          <a:spcPts val="1960"/>
                        </a:lnSpc>
                      </a:pPr>
                      <a:r>
                        <a:rPr lang="en-US" sz="1400" b="true">
                          <a:solidFill>
                            <a:srgbClr val="000000"/>
                          </a:solidFill>
                          <a:latin typeface="Canva Sans Bold"/>
                          <a:ea typeface="Canva Sans Bold"/>
                          <a:cs typeface="Canva Sans Bold"/>
                          <a:sym typeface="Canva Sans Bold"/>
                        </a:rPr>
                        <a:t>(Needs x1 before it’s ready)</a:t>
                      </a:r>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b="true">
                          <a:solidFill>
                            <a:srgbClr val="000000"/>
                          </a:solidFill>
                          <a:latin typeface="Canva Sans Bold"/>
                          <a:ea typeface="Canva Sans Bold"/>
                          <a:cs typeface="Canva Sans Bold"/>
                          <a:sym typeface="Canva Sans Bold"/>
                        </a:rPr>
                        <a:t>Use forwarding to pass results early or stall the pipeline.</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3E2EF"/>
                    </a:solidFill>
                  </a:tcPr>
                </a:tc>
              </a:tr>
              <a:tr h="1462993">
                <a:tc>
                  <a:txBody>
                    <a:bodyPr anchor="t" rtlCol="false"/>
                    <a:lstStyle/>
                    <a:p>
                      <a:pPr algn="ctr">
                        <a:lnSpc>
                          <a:spcPts val="1960"/>
                        </a:lnSpc>
                        <a:defRPr/>
                      </a:pPr>
                      <a:r>
                        <a:rPr lang="en-US" sz="1400" b="true">
                          <a:solidFill>
                            <a:srgbClr val="FFFFFF"/>
                          </a:solidFill>
                          <a:latin typeface="Canva Sans Bold"/>
                          <a:ea typeface="Canva Sans Bold"/>
                          <a:cs typeface="Canva Sans Bold"/>
                          <a:sym typeface="Canva Sans Bold"/>
                        </a:rPr>
                        <a:t>Control Hazard</a:t>
                      </a:r>
                      <a:endParaRPr lang="en-US" sz="1100"/>
                    </a:p>
                  </a:txBody>
                  <a:tcPr marL="0" marR="0" marT="0" marB="0" anchor="ctr">
                    <a:lnL cmpd="sng" algn="ctr" cap="flat" w="0">
                      <a:solidFill>
                        <a:srgbClr val="FFD699"/>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145DA0"/>
                    </a:solidFill>
                  </a:tcPr>
                </a:tc>
                <a:tc>
                  <a:txBody>
                    <a:bodyPr anchor="t" rtlCol="false"/>
                    <a:lstStyle/>
                    <a:p>
                      <a:pPr algn="ctr">
                        <a:lnSpc>
                          <a:spcPts val="1679"/>
                        </a:lnSpc>
                        <a:defRPr/>
                      </a:pPr>
                      <a:r>
                        <a:rPr lang="en-US" sz="1200" b="true">
                          <a:solidFill>
                            <a:srgbClr val="000000"/>
                          </a:solidFill>
                          <a:latin typeface="Canva Sans Bold"/>
                          <a:ea typeface="Canva Sans Bold"/>
                          <a:cs typeface="Canva Sans Bold"/>
                          <a:sym typeface="Canva Sans Bold"/>
                        </a:rPr>
                        <a:t>The processor doesn’t know which instruction to fetch next because of a branch.</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i="true">
                          <a:solidFill>
                            <a:srgbClr val="000000"/>
                          </a:solidFill>
                          <a:latin typeface="Canva Sans Italics"/>
                          <a:ea typeface="Canva Sans Italics"/>
                          <a:cs typeface="Canva Sans Italics"/>
                          <a:sym typeface="Canva Sans Italics"/>
                        </a:rPr>
                        <a:t>beq x1, x2, label</a:t>
                      </a:r>
                      <a:endParaRPr lang="en-US" sz="1100"/>
                    </a:p>
                    <a:p>
                      <a:pPr algn="ctr">
                        <a:lnSpc>
                          <a:spcPts val="1960"/>
                        </a:lnSpc>
                      </a:pPr>
                      <a:r>
                        <a:rPr lang="en-US" sz="1400" b="true">
                          <a:solidFill>
                            <a:srgbClr val="000000"/>
                          </a:solidFill>
                          <a:latin typeface="Canva Sans Bold"/>
                          <a:ea typeface="Canva Sans Bold"/>
                          <a:cs typeface="Canva Sans Bold"/>
                          <a:sym typeface="Canva Sans Bold"/>
                        </a:rPr>
                        <a:t>(Is the branch taken or not?)</a:t>
                      </a:r>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3E2EF"/>
                    </a:solidFill>
                  </a:tcPr>
                </a:tc>
                <a:tc>
                  <a:txBody>
                    <a:bodyPr anchor="t" rtlCol="false"/>
                    <a:lstStyle/>
                    <a:p>
                      <a:pPr algn="ctr">
                        <a:lnSpc>
                          <a:spcPts val="1960"/>
                        </a:lnSpc>
                        <a:defRPr/>
                      </a:pPr>
                      <a:r>
                        <a:rPr lang="en-US" sz="1400" b="true">
                          <a:solidFill>
                            <a:srgbClr val="000000"/>
                          </a:solidFill>
                          <a:latin typeface="Canva Sans Bold"/>
                          <a:ea typeface="Canva Sans Bold"/>
                          <a:cs typeface="Canva Sans Bold"/>
                          <a:sym typeface="Canva Sans Bold"/>
                        </a:rPr>
                        <a:t>Use branch prediction, delay slots, or flush wrong instructions.</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3E2EF"/>
                    </a:solidFill>
                  </a:tcPr>
                </a:tc>
              </a:tr>
            </a:tbl>
          </a:graphicData>
        </a:graphic>
      </p:graphicFrame>
      <p:sp>
        <p:nvSpPr>
          <p:cNvPr name="TextBox 8" id="8"/>
          <p:cNvSpPr txBox="true"/>
          <p:nvPr/>
        </p:nvSpPr>
        <p:spPr>
          <a:xfrm rot="0">
            <a:off x="2203121" y="2375338"/>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Pipeline Hazards</a:t>
            </a:r>
          </a:p>
        </p:txBody>
      </p:sp>
      <p:sp>
        <p:nvSpPr>
          <p:cNvPr name="TextBox 9" id="9"/>
          <p:cNvSpPr txBox="true"/>
          <p:nvPr/>
        </p:nvSpPr>
        <p:spPr>
          <a:xfrm rot="0">
            <a:off x="1835802" y="3034818"/>
            <a:ext cx="11560558" cy="1099184"/>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Hazards </a:t>
            </a:r>
            <a:r>
              <a:rPr lang="en-US" sz="2100">
                <a:solidFill>
                  <a:srgbClr val="051D40"/>
                </a:solidFill>
                <a:latin typeface="Canva Sans"/>
                <a:ea typeface="Canva Sans"/>
                <a:cs typeface="Canva Sans"/>
                <a:sym typeface="Canva Sans"/>
              </a:rPr>
              <a:t>are situations that prevent the next instruction in the pipeline from executing in its designated clock cycle.</a:t>
            </a:r>
          </a:p>
          <a:p>
            <a:pPr algn="l">
              <a:lnSpc>
                <a:spcPts val="2940"/>
              </a:lnSpc>
            </a:pP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53086" y="8740273"/>
            <a:ext cx="61242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25129" y="3943502"/>
            <a:ext cx="12381904" cy="4488440"/>
          </a:xfrm>
          <a:custGeom>
            <a:avLst/>
            <a:gdLst/>
            <a:ahLst/>
            <a:cxnLst/>
            <a:rect r="r" b="b" t="t" l="l"/>
            <a:pathLst>
              <a:path h="4488440" w="12381904">
                <a:moveTo>
                  <a:pt x="0" y="0"/>
                </a:moveTo>
                <a:lnTo>
                  <a:pt x="12381904" y="0"/>
                </a:lnTo>
                <a:lnTo>
                  <a:pt x="12381904" y="4488440"/>
                </a:lnTo>
                <a:lnTo>
                  <a:pt x="0" y="4488440"/>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2375338"/>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Compile Time Hazards Elimination</a:t>
            </a:r>
          </a:p>
        </p:txBody>
      </p:sp>
      <p:sp>
        <p:nvSpPr>
          <p:cNvPr name="TextBox 9" id="9"/>
          <p:cNvSpPr txBox="true"/>
          <p:nvPr/>
        </p:nvSpPr>
        <p:spPr>
          <a:xfrm rot="0">
            <a:off x="1835802" y="3034818"/>
            <a:ext cx="11560558" cy="7277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Insert enough nops (no operations) for result to be ready.</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Or move independent useful instructions forward.</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89177" y="8740273"/>
            <a:ext cx="540246"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600076"/>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Pipelined Processor</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155543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35802" y="2189970"/>
            <a:ext cx="12744873" cy="8475341"/>
          </a:xfrm>
          <a:custGeom>
            <a:avLst/>
            <a:gdLst/>
            <a:ahLst/>
            <a:cxnLst/>
            <a:rect r="r" b="b" t="t" l="l"/>
            <a:pathLst>
              <a:path h="8475341" w="12744873">
                <a:moveTo>
                  <a:pt x="0" y="0"/>
                </a:moveTo>
                <a:lnTo>
                  <a:pt x="12744873" y="0"/>
                </a:lnTo>
                <a:lnTo>
                  <a:pt x="12744873" y="8475341"/>
                </a:lnTo>
                <a:lnTo>
                  <a:pt x="0" y="8475341"/>
                </a:lnTo>
                <a:lnTo>
                  <a:pt x="0" y="0"/>
                </a:lnTo>
                <a:close/>
              </a:path>
            </a:pathLst>
          </a:custGeom>
          <a:blipFill>
            <a:blip r:embed="rId4"/>
            <a:stretch>
              <a:fillRect l="0" t="0" r="0" b="0"/>
            </a:stretch>
          </a:blipFill>
        </p:spPr>
      </p:sp>
      <p:sp>
        <p:nvSpPr>
          <p:cNvPr name="TextBox 8" id="8"/>
          <p:cNvSpPr txBox="true"/>
          <p:nvPr/>
        </p:nvSpPr>
        <p:spPr>
          <a:xfrm rot="0">
            <a:off x="2203121" y="1523223"/>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a:t>
            </a:r>
          </a:p>
        </p:txBody>
      </p:sp>
      <p:grpSp>
        <p:nvGrpSpPr>
          <p:cNvPr name="Group 9" id="9"/>
          <p:cNvGrpSpPr/>
          <p:nvPr/>
        </p:nvGrpSpPr>
        <p:grpSpPr>
          <a:xfrm rot="0">
            <a:off x="16494339" y="0"/>
            <a:ext cx="4153313" cy="11227499"/>
            <a:chOff x="0" y="0"/>
            <a:chExt cx="5537750" cy="14969998"/>
          </a:xfrm>
        </p:grpSpPr>
        <p:grpSp>
          <p:nvGrpSpPr>
            <p:cNvPr name="Group 10" id="10"/>
            <p:cNvGrpSpPr/>
            <p:nvPr/>
          </p:nvGrpSpPr>
          <p:grpSpPr>
            <a:xfrm rot="0">
              <a:off x="0" y="0"/>
              <a:ext cx="2391547" cy="13716000"/>
              <a:chOff x="0" y="0"/>
              <a:chExt cx="472404" cy="2709333"/>
            </a:xfrm>
          </p:grpSpPr>
          <p:sp>
            <p:nvSpPr>
              <p:cNvPr name="Freeform 11" id="11"/>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2" id="12"/>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9432248"/>
              <a:ext cx="5537750" cy="5537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6" id="16"/>
          <p:cNvSpPr txBox="true"/>
          <p:nvPr/>
        </p:nvSpPr>
        <p:spPr>
          <a:xfrm rot="0">
            <a:off x="16962239" y="8740273"/>
            <a:ext cx="594122"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Universal Asynchronous Receiver/Transmitter(UART)</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35802" y="3726731"/>
            <a:ext cx="11560558" cy="2585084"/>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It’s a </a:t>
            </a:r>
            <a:r>
              <a:rPr lang="en-US" b="true" sz="2100">
                <a:solidFill>
                  <a:srgbClr val="051D40"/>
                </a:solidFill>
                <a:latin typeface="Canva Sans Bold"/>
                <a:ea typeface="Canva Sans Bold"/>
                <a:cs typeface="Canva Sans Bold"/>
                <a:sym typeface="Canva Sans Bold"/>
              </a:rPr>
              <a:t>asynchronous </a:t>
            </a:r>
            <a:r>
              <a:rPr lang="en-US" sz="2100">
                <a:solidFill>
                  <a:srgbClr val="051D40"/>
                </a:solidFill>
                <a:latin typeface="Canva Sans"/>
                <a:ea typeface="Canva Sans"/>
                <a:cs typeface="Canva Sans"/>
                <a:sym typeface="Canva Sans"/>
              </a:rPr>
              <a:t>communication protocol used for data transmission with configurable speeds.</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It’s Asynchronous meaning it doesn’t need a </a:t>
            </a:r>
            <a:r>
              <a:rPr lang="en-US" b="true" sz="2100" i="true">
                <a:solidFill>
                  <a:srgbClr val="051D40"/>
                </a:solidFill>
                <a:latin typeface="Canva Sans Bold Italics"/>
                <a:ea typeface="Canva Sans Bold Italics"/>
                <a:cs typeface="Canva Sans Bold Italics"/>
                <a:sym typeface="Canva Sans Bold Italics"/>
              </a:rPr>
              <a:t>clk </a:t>
            </a:r>
            <a:r>
              <a:rPr lang="en-US" sz="2100">
                <a:solidFill>
                  <a:srgbClr val="051D40"/>
                </a:solidFill>
                <a:latin typeface="Canva Sans"/>
                <a:ea typeface="Canva Sans"/>
                <a:cs typeface="Canva Sans"/>
                <a:sym typeface="Canva Sans"/>
              </a:rPr>
              <a:t>signal to synchronize the transmitter and receiver.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 Shifts parallel data into serial data which can be transmitted and received and converted back to parallel data.</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Uses a special </a:t>
            </a:r>
            <a:r>
              <a:rPr lang="en-US" b="true" sz="2100" i="true">
                <a:solidFill>
                  <a:srgbClr val="051D40"/>
                </a:solidFill>
                <a:latin typeface="Canva Sans Bold Italics"/>
                <a:ea typeface="Canva Sans Bold Italics"/>
                <a:cs typeface="Canva Sans Bold Italics"/>
                <a:sym typeface="Canva Sans Bold Italics"/>
              </a:rPr>
              <a:t>data frame format </a:t>
            </a:r>
            <a:r>
              <a:rPr lang="en-US" sz="2100">
                <a:solidFill>
                  <a:srgbClr val="051D40"/>
                </a:solidFill>
                <a:latin typeface="Canva Sans"/>
                <a:ea typeface="Canva Sans"/>
                <a:cs typeface="Canva Sans"/>
                <a:sym typeface="Canva Sans"/>
              </a:rPr>
              <a:t>to transmit and receive data.</a:t>
            </a:r>
          </a:p>
        </p:txBody>
      </p:sp>
      <p:sp>
        <p:nvSpPr>
          <p:cNvPr name="Freeform 8" id="8"/>
          <p:cNvSpPr/>
          <p:nvPr/>
        </p:nvSpPr>
        <p:spPr>
          <a:xfrm flipH="false" flipV="false" rot="0">
            <a:off x="2062473" y="6597566"/>
            <a:ext cx="11202463" cy="2068595"/>
          </a:xfrm>
          <a:custGeom>
            <a:avLst/>
            <a:gdLst/>
            <a:ahLst/>
            <a:cxnLst/>
            <a:rect r="r" b="b" t="t" l="l"/>
            <a:pathLst>
              <a:path h="2068595" w="11202463">
                <a:moveTo>
                  <a:pt x="0" y="0"/>
                </a:moveTo>
                <a:lnTo>
                  <a:pt x="11202462" y="0"/>
                </a:lnTo>
                <a:lnTo>
                  <a:pt x="11202462" y="2068595"/>
                </a:lnTo>
                <a:lnTo>
                  <a:pt x="0" y="2068595"/>
                </a:lnTo>
                <a:lnTo>
                  <a:pt x="0" y="0"/>
                </a:lnTo>
                <a:close/>
              </a:path>
            </a:pathLst>
          </a:custGeom>
          <a:blipFill>
            <a:blip r:embed="rId4"/>
            <a:stretch>
              <a:fillRect l="0" t="0" r="0" b="0"/>
            </a:stretch>
          </a:blipFill>
          <a:ln w="9525" cap="sq">
            <a:solidFill>
              <a:srgbClr val="000000"/>
            </a:solidFill>
            <a:prstDash val="solid"/>
            <a:miter/>
          </a:ln>
        </p:spPr>
      </p:sp>
      <p:sp>
        <p:nvSpPr>
          <p:cNvPr name="TextBox 9" id="9"/>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What is UART</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53830" y="8740273"/>
            <a:ext cx="61093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29</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496073" y="2904052"/>
            <a:ext cx="12820320" cy="4818418"/>
          </a:xfrm>
          <a:prstGeom prst="rect">
            <a:avLst/>
          </a:prstGeom>
        </p:spPr>
        <p:txBody>
          <a:bodyPr anchor="t" rtlCol="false" tIns="0" lIns="0" bIns="0" rIns="0">
            <a:spAutoFit/>
          </a:bodyPr>
          <a:lstStyle/>
          <a:p>
            <a:pPr algn="l">
              <a:lnSpc>
                <a:spcPts val="4792"/>
              </a:lnSpc>
            </a:pPr>
            <a:r>
              <a:rPr lang="en-US" sz="3423" spc="-68">
                <a:solidFill>
                  <a:srgbClr val="010101"/>
                </a:solidFill>
                <a:latin typeface="Poppins"/>
                <a:ea typeface="Poppins"/>
                <a:cs typeface="Poppins"/>
                <a:sym typeface="Poppins"/>
              </a:rPr>
              <a:t>A </a:t>
            </a:r>
            <a:r>
              <a:rPr lang="en-US" b="true" sz="3423" i="true" spc="-68">
                <a:solidFill>
                  <a:srgbClr val="010101"/>
                </a:solidFill>
                <a:latin typeface="Poppins Bold Italics"/>
                <a:ea typeface="Poppins Bold Italics"/>
                <a:cs typeface="Poppins Bold Italics"/>
                <a:sym typeface="Poppins Bold Italics"/>
              </a:rPr>
              <a:t>System-on-a-Chip (SoC)</a:t>
            </a:r>
            <a:r>
              <a:rPr lang="en-US" sz="3423" spc="-68">
                <a:solidFill>
                  <a:srgbClr val="010101"/>
                </a:solidFill>
                <a:latin typeface="Poppins"/>
                <a:ea typeface="Poppins"/>
                <a:cs typeface="Poppins"/>
                <a:sym typeface="Poppins"/>
              </a:rPr>
              <a:t> is a single chip that contains all the components of a system, such as a central processing unit (CPU), memory, and I/O ports.</a:t>
            </a:r>
          </a:p>
          <a:p>
            <a:pPr algn="l">
              <a:lnSpc>
                <a:spcPts val="4792"/>
              </a:lnSpc>
            </a:pPr>
            <a:r>
              <a:rPr lang="en-US" sz="3423" spc="-68">
                <a:solidFill>
                  <a:srgbClr val="010101"/>
                </a:solidFill>
                <a:latin typeface="Poppins"/>
                <a:ea typeface="Poppins"/>
                <a:cs typeface="Poppins"/>
                <a:sym typeface="Poppins"/>
              </a:rPr>
              <a:t>This project involves creating a SoC</a:t>
            </a:r>
            <a:r>
              <a:rPr lang="en-US" b="true" sz="3423" i="true" spc="-68">
                <a:solidFill>
                  <a:srgbClr val="010101"/>
                </a:solidFill>
                <a:latin typeface="Poppins Bold Italics"/>
                <a:ea typeface="Poppins Bold Italics"/>
                <a:cs typeface="Poppins Bold Italics"/>
                <a:sym typeface="Poppins Bold Italics"/>
              </a:rPr>
              <a:t> </a:t>
            </a:r>
            <a:r>
              <a:rPr lang="en-US" sz="3423" spc="-68">
                <a:solidFill>
                  <a:srgbClr val="010101"/>
                </a:solidFill>
                <a:latin typeface="Poppins"/>
                <a:ea typeface="Poppins"/>
                <a:cs typeface="Poppins"/>
                <a:sym typeface="Poppins"/>
              </a:rPr>
              <a:t>that contains the integration for a </a:t>
            </a:r>
            <a:r>
              <a:rPr lang="en-US" b="true" sz="3423" i="true" spc="-68">
                <a:solidFill>
                  <a:srgbClr val="010101"/>
                </a:solidFill>
                <a:latin typeface="Poppins Bold Italics"/>
                <a:ea typeface="Poppins Bold Italics"/>
                <a:cs typeface="Poppins Bold Italics"/>
                <a:sym typeface="Poppins Bold Italics"/>
              </a:rPr>
              <a:t>RISC V Processor </a:t>
            </a:r>
            <a:r>
              <a:rPr lang="en-US" sz="3423" spc="-68">
                <a:solidFill>
                  <a:srgbClr val="010101"/>
                </a:solidFill>
                <a:latin typeface="Poppins"/>
                <a:ea typeface="Poppins"/>
                <a:cs typeface="Poppins"/>
                <a:sym typeface="Poppins"/>
              </a:rPr>
              <a:t>as the main CPU that can  communicate with peripheral devices through </a:t>
            </a:r>
            <a:r>
              <a:rPr lang="en-US" b="true" sz="3423" i="true" spc="-68">
                <a:solidFill>
                  <a:srgbClr val="010101"/>
                </a:solidFill>
                <a:latin typeface="Poppins Bold Italics"/>
                <a:ea typeface="Poppins Bold Italics"/>
                <a:cs typeface="Poppins Bold Italics"/>
                <a:sym typeface="Poppins Bold Italics"/>
              </a:rPr>
              <a:t>UART </a:t>
            </a:r>
            <a:r>
              <a:rPr lang="en-US" sz="3423" spc="-68">
                <a:solidFill>
                  <a:srgbClr val="010101"/>
                </a:solidFill>
                <a:latin typeface="Poppins"/>
                <a:ea typeface="Poppins"/>
                <a:cs typeface="Poppins"/>
                <a:sym typeface="Poppins"/>
              </a:rPr>
              <a:t>and </a:t>
            </a:r>
            <a:r>
              <a:rPr lang="en-US" b="true" sz="3423" i="true" spc="-68">
                <a:solidFill>
                  <a:srgbClr val="010101"/>
                </a:solidFill>
                <a:latin typeface="Poppins Bold Italics"/>
                <a:ea typeface="Poppins Bold Italics"/>
                <a:cs typeface="Poppins Bold Italics"/>
                <a:sym typeface="Poppins Bold Italics"/>
              </a:rPr>
              <a:t>I2C</a:t>
            </a:r>
            <a:r>
              <a:rPr lang="en-US" sz="3423" spc="-68">
                <a:solidFill>
                  <a:srgbClr val="010101"/>
                </a:solidFill>
                <a:latin typeface="Poppins"/>
                <a:ea typeface="Poppins"/>
                <a:cs typeface="Poppins"/>
                <a:sym typeface="Poppins"/>
              </a:rPr>
              <a:t>.</a:t>
            </a:r>
          </a:p>
          <a:p>
            <a:pPr algn="l">
              <a:lnSpc>
                <a:spcPts val="4792"/>
              </a:lnSpc>
            </a:pPr>
          </a:p>
          <a:p>
            <a:pPr algn="l">
              <a:lnSpc>
                <a:spcPts val="4792"/>
              </a:lnSpc>
              <a:spcBef>
                <a:spcPct val="0"/>
              </a:spcBef>
            </a:pPr>
          </a:p>
        </p:txBody>
      </p:sp>
      <p:grpSp>
        <p:nvGrpSpPr>
          <p:cNvPr name="Group 3" id="3"/>
          <p:cNvGrpSpPr/>
          <p:nvPr/>
        </p:nvGrpSpPr>
        <p:grpSpPr>
          <a:xfrm rot="0">
            <a:off x="-1867766" y="-1614217"/>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517814" y="-315404"/>
            <a:ext cx="3964281" cy="10917809"/>
            <a:chOff x="0" y="0"/>
            <a:chExt cx="1044090" cy="2875472"/>
          </a:xfrm>
        </p:grpSpPr>
        <p:sp>
          <p:nvSpPr>
            <p:cNvPr name="Freeform 7" id="7"/>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8" id="8"/>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1496073" y="1434065"/>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17109207" y="8740273"/>
            <a:ext cx="300186"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Universal Asynchronous Receiver/Transmitter(UART)</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35802" y="3726731"/>
            <a:ext cx="11560558" cy="349694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Transmit Shift Register: </a:t>
            </a:r>
            <a:r>
              <a:rPr lang="en-US" sz="2200">
                <a:solidFill>
                  <a:srgbClr val="051D40"/>
                </a:solidFill>
                <a:latin typeface="Canva Sans"/>
                <a:ea typeface="Canva Sans"/>
                <a:cs typeface="Canva Sans"/>
                <a:sym typeface="Canva Sans"/>
              </a:rPr>
              <a:t>Holds the data to be transmitted.</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Receive Shift Register: </a:t>
            </a:r>
            <a:r>
              <a:rPr lang="en-US" sz="2200">
                <a:solidFill>
                  <a:srgbClr val="051D40"/>
                </a:solidFill>
                <a:latin typeface="Canva Sans"/>
                <a:ea typeface="Canva Sans"/>
                <a:cs typeface="Canva Sans"/>
                <a:sym typeface="Canva Sans"/>
              </a:rPr>
              <a:t>Holds the data to be received.</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Tx and Rx Buffers:</a:t>
            </a:r>
            <a:r>
              <a:rPr lang="en-US" sz="2200">
                <a:solidFill>
                  <a:srgbClr val="051D40"/>
                </a:solidFill>
                <a:latin typeface="Canva Sans"/>
                <a:ea typeface="Canva Sans"/>
                <a:cs typeface="Canva Sans"/>
                <a:sym typeface="Canva Sans"/>
              </a:rPr>
              <a:t> Store the data bits that are currently being transmitted or received and are not valid for acceptation. Once they are valid, they are passed to their respective registers.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Baud Rate Generator:</a:t>
            </a:r>
            <a:r>
              <a:rPr lang="en-US" sz="2200">
                <a:solidFill>
                  <a:srgbClr val="051D40"/>
                </a:solidFill>
                <a:latin typeface="Canva Sans"/>
                <a:ea typeface="Canva Sans"/>
                <a:cs typeface="Canva Sans"/>
                <a:sym typeface="Canva Sans"/>
              </a:rPr>
              <a:t> Generates TICK signals as a reference to transmit and receive bits.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Parity Generator/Checker (Optional): </a:t>
            </a:r>
            <a:r>
              <a:rPr lang="en-US" sz="2200">
                <a:solidFill>
                  <a:srgbClr val="051D40"/>
                </a:solidFill>
                <a:latin typeface="Canva Sans"/>
                <a:ea typeface="Canva Sans"/>
                <a:cs typeface="Canva Sans"/>
                <a:sym typeface="Canva Sans"/>
              </a:rPr>
              <a:t>Used to generate and verify parity bits to check errors in the data.</a:t>
            </a:r>
          </a:p>
        </p:txBody>
      </p:sp>
      <p:sp>
        <p:nvSpPr>
          <p:cNvPr name="TextBox 8" id="8"/>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Components of UART</a:t>
            </a:r>
          </a:p>
        </p:txBody>
      </p:sp>
      <p:grpSp>
        <p:nvGrpSpPr>
          <p:cNvPr name="Group 9" id="9"/>
          <p:cNvGrpSpPr/>
          <p:nvPr/>
        </p:nvGrpSpPr>
        <p:grpSpPr>
          <a:xfrm rot="0">
            <a:off x="16494339" y="0"/>
            <a:ext cx="4153313" cy="11227499"/>
            <a:chOff x="0" y="0"/>
            <a:chExt cx="5537750" cy="14969998"/>
          </a:xfrm>
        </p:grpSpPr>
        <p:grpSp>
          <p:nvGrpSpPr>
            <p:cNvPr name="Group 10" id="10"/>
            <p:cNvGrpSpPr/>
            <p:nvPr/>
          </p:nvGrpSpPr>
          <p:grpSpPr>
            <a:xfrm rot="0">
              <a:off x="0" y="0"/>
              <a:ext cx="2391547" cy="13716000"/>
              <a:chOff x="0" y="0"/>
              <a:chExt cx="472404" cy="2709333"/>
            </a:xfrm>
          </p:grpSpPr>
          <p:sp>
            <p:nvSpPr>
              <p:cNvPr name="Freeform 11" id="11"/>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2" id="12"/>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9432248"/>
              <a:ext cx="5537750" cy="5537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6" id="16"/>
          <p:cNvSpPr txBox="true"/>
          <p:nvPr/>
        </p:nvSpPr>
        <p:spPr>
          <a:xfrm rot="0">
            <a:off x="16931953" y="8740273"/>
            <a:ext cx="65469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Universal Asynchronous Receiver/Transmitter(UART)</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65452" y="5032739"/>
            <a:ext cx="11301259" cy="5014934"/>
          </a:xfrm>
          <a:custGeom>
            <a:avLst/>
            <a:gdLst/>
            <a:ahLst/>
            <a:cxnLst/>
            <a:rect r="r" b="b" t="t" l="l"/>
            <a:pathLst>
              <a:path h="5014934" w="11301259">
                <a:moveTo>
                  <a:pt x="0" y="0"/>
                </a:moveTo>
                <a:lnTo>
                  <a:pt x="11301259" y="0"/>
                </a:lnTo>
                <a:lnTo>
                  <a:pt x="11301259" y="5014934"/>
                </a:lnTo>
                <a:lnTo>
                  <a:pt x="0" y="5014934"/>
                </a:lnTo>
                <a:lnTo>
                  <a:pt x="0" y="0"/>
                </a:lnTo>
                <a:close/>
              </a:path>
            </a:pathLst>
          </a:custGeom>
          <a:blipFill>
            <a:blip r:embed="rId4"/>
            <a:stretch>
              <a:fillRect l="0" t="0" r="0" b="0"/>
            </a:stretch>
          </a:blipFill>
        </p:spPr>
      </p:sp>
      <p:sp>
        <p:nvSpPr>
          <p:cNvPr name="TextBox 8" id="8"/>
          <p:cNvSpPr txBox="true"/>
          <p:nvPr/>
        </p:nvSpPr>
        <p:spPr>
          <a:xfrm rot="0">
            <a:off x="1835802" y="3726731"/>
            <a:ext cx="11560558" cy="1153794"/>
          </a:xfrm>
          <a:prstGeom prst="rect">
            <a:avLst/>
          </a:prstGeom>
        </p:spPr>
        <p:txBody>
          <a:bodyPr anchor="t" rtlCol="false" tIns="0" lIns="0" bIns="0" rIns="0">
            <a:spAutoFit/>
          </a:bodyPr>
          <a:lstStyle/>
          <a:p>
            <a:pPr algn="l">
              <a:lnSpc>
                <a:spcPts val="3080"/>
              </a:lnSpc>
            </a:pPr>
            <a:r>
              <a:rPr lang="en-US" sz="2200" b="true">
                <a:solidFill>
                  <a:srgbClr val="051D40"/>
                </a:solidFill>
                <a:latin typeface="Canva Sans Bold"/>
                <a:ea typeface="Canva Sans Bold"/>
                <a:cs typeface="Canva Sans Bold"/>
                <a:sym typeface="Canva Sans Bold"/>
              </a:rPr>
              <a:t>Transmitter Simulation</a:t>
            </a:r>
          </a:p>
          <a:p>
            <a:pPr algn="l">
              <a:lnSpc>
                <a:spcPts val="3080"/>
              </a:lnSpc>
            </a:pPr>
            <a:r>
              <a:rPr lang="en-US" sz="2200">
                <a:solidFill>
                  <a:srgbClr val="051D40"/>
                </a:solidFill>
                <a:latin typeface="Canva Sans"/>
                <a:ea typeface="Canva Sans"/>
                <a:cs typeface="Canva Sans"/>
                <a:sym typeface="Canva Sans"/>
              </a:rPr>
              <a:t>The data to be transmitted is present at port </a:t>
            </a:r>
            <a:r>
              <a:rPr lang="en-US" b="true" sz="2200" i="true">
                <a:solidFill>
                  <a:srgbClr val="051D40"/>
                </a:solidFill>
                <a:latin typeface="Canva Sans Bold Italics"/>
                <a:ea typeface="Canva Sans Bold Italics"/>
                <a:cs typeface="Canva Sans Bold Italics"/>
                <a:sym typeface="Canva Sans Bold Italics"/>
              </a:rPr>
              <a:t>din </a:t>
            </a:r>
            <a:r>
              <a:rPr lang="en-US" sz="2200">
                <a:solidFill>
                  <a:srgbClr val="051D40"/>
                </a:solidFill>
                <a:latin typeface="Canva Sans"/>
                <a:ea typeface="Canva Sans"/>
                <a:cs typeface="Canva Sans"/>
                <a:sym typeface="Canva Sans"/>
              </a:rPr>
              <a:t>and observing the output port </a:t>
            </a:r>
            <a:r>
              <a:rPr lang="en-US" b="true" sz="2200" i="true">
                <a:solidFill>
                  <a:srgbClr val="051D40"/>
                </a:solidFill>
                <a:latin typeface="Canva Sans Bold Italics"/>
                <a:ea typeface="Canva Sans Bold Italics"/>
                <a:cs typeface="Canva Sans Bold Italics"/>
                <a:sym typeface="Canva Sans Bold Italics"/>
              </a:rPr>
              <a:t>tx</a:t>
            </a:r>
            <a:r>
              <a:rPr lang="en-US" sz="2200">
                <a:solidFill>
                  <a:srgbClr val="051D40"/>
                </a:solidFill>
                <a:latin typeface="Canva Sans"/>
                <a:ea typeface="Canva Sans"/>
                <a:cs typeface="Canva Sans"/>
                <a:sym typeface="Canva Sans"/>
              </a:rPr>
              <a:t>, we can observe that the data successfully transmitted on the channel.</a:t>
            </a:r>
          </a:p>
        </p:txBody>
      </p:sp>
      <p:sp>
        <p:nvSpPr>
          <p:cNvPr name="TextBox 9" id="9"/>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AutoShape 10" id="10"/>
          <p:cNvSpPr/>
          <p:nvPr/>
        </p:nvSpPr>
        <p:spPr>
          <a:xfrm flipV="true">
            <a:off x="1363650" y="6909351"/>
            <a:ext cx="839471" cy="0"/>
          </a:xfrm>
          <a:prstGeom prst="line">
            <a:avLst/>
          </a:prstGeom>
          <a:ln cap="flat" w="76200">
            <a:solidFill>
              <a:srgbClr val="EF0606"/>
            </a:solidFill>
            <a:prstDash val="solid"/>
            <a:headEnd type="none" len="sm" w="sm"/>
            <a:tailEnd type="arrow" len="sm" w="med"/>
          </a:ln>
        </p:spPr>
      </p:sp>
      <p:sp>
        <p:nvSpPr>
          <p:cNvPr name="AutoShape 11" id="11"/>
          <p:cNvSpPr/>
          <p:nvPr/>
        </p:nvSpPr>
        <p:spPr>
          <a:xfrm flipV="true">
            <a:off x="1363650" y="6458816"/>
            <a:ext cx="839471" cy="0"/>
          </a:xfrm>
          <a:prstGeom prst="line">
            <a:avLst/>
          </a:prstGeom>
          <a:ln cap="flat" w="76200">
            <a:solidFill>
              <a:srgbClr val="EF0606"/>
            </a:solidFill>
            <a:prstDash val="solid"/>
            <a:headEnd type="none" len="sm" w="sm"/>
            <a:tailEnd type="arrow" len="sm" w="med"/>
          </a:ln>
        </p:spPr>
      </p:sp>
      <p:grpSp>
        <p:nvGrpSpPr>
          <p:cNvPr name="Group 12" id="12"/>
          <p:cNvGrpSpPr/>
          <p:nvPr/>
        </p:nvGrpSpPr>
        <p:grpSpPr>
          <a:xfrm rot="0">
            <a:off x="16494339" y="0"/>
            <a:ext cx="4153313" cy="11227499"/>
            <a:chOff x="0" y="0"/>
            <a:chExt cx="5537750" cy="14969998"/>
          </a:xfrm>
        </p:grpSpPr>
        <p:grpSp>
          <p:nvGrpSpPr>
            <p:cNvPr name="Group 13" id="13"/>
            <p:cNvGrpSpPr/>
            <p:nvPr/>
          </p:nvGrpSpPr>
          <p:grpSpPr>
            <a:xfrm rot="0">
              <a:off x="0" y="0"/>
              <a:ext cx="2391547" cy="13716000"/>
              <a:chOff x="0" y="0"/>
              <a:chExt cx="472404" cy="2709333"/>
            </a:xfrm>
          </p:grpSpPr>
          <p:sp>
            <p:nvSpPr>
              <p:cNvPr name="Freeform 14" id="14"/>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5" id="15"/>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9432248"/>
              <a:ext cx="5537750" cy="5537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9" id="19"/>
          <p:cNvSpPr txBox="true"/>
          <p:nvPr/>
        </p:nvSpPr>
        <p:spPr>
          <a:xfrm rot="0">
            <a:off x="16975410" y="8740273"/>
            <a:ext cx="56777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Universal Asynchronous Receiver/Transmitter(UART)</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65452" y="4880526"/>
            <a:ext cx="11301259" cy="4944301"/>
          </a:xfrm>
          <a:custGeom>
            <a:avLst/>
            <a:gdLst/>
            <a:ahLst/>
            <a:cxnLst/>
            <a:rect r="r" b="b" t="t" l="l"/>
            <a:pathLst>
              <a:path h="4944301" w="11301259">
                <a:moveTo>
                  <a:pt x="0" y="0"/>
                </a:moveTo>
                <a:lnTo>
                  <a:pt x="11301259" y="0"/>
                </a:lnTo>
                <a:lnTo>
                  <a:pt x="11301259" y="4944300"/>
                </a:lnTo>
                <a:lnTo>
                  <a:pt x="0" y="4944300"/>
                </a:lnTo>
                <a:lnTo>
                  <a:pt x="0" y="0"/>
                </a:lnTo>
                <a:close/>
              </a:path>
            </a:pathLst>
          </a:custGeom>
          <a:blipFill>
            <a:blip r:embed="rId4"/>
            <a:stretch>
              <a:fillRect l="0" t="0" r="0" b="0"/>
            </a:stretch>
          </a:blipFill>
        </p:spPr>
      </p:sp>
      <p:sp>
        <p:nvSpPr>
          <p:cNvPr name="TextBox 8" id="8"/>
          <p:cNvSpPr txBox="true"/>
          <p:nvPr/>
        </p:nvSpPr>
        <p:spPr>
          <a:xfrm rot="0">
            <a:off x="1835802" y="3726731"/>
            <a:ext cx="11560558" cy="1153794"/>
          </a:xfrm>
          <a:prstGeom prst="rect">
            <a:avLst/>
          </a:prstGeom>
        </p:spPr>
        <p:txBody>
          <a:bodyPr anchor="t" rtlCol="false" tIns="0" lIns="0" bIns="0" rIns="0">
            <a:spAutoFit/>
          </a:bodyPr>
          <a:lstStyle/>
          <a:p>
            <a:pPr algn="l">
              <a:lnSpc>
                <a:spcPts val="3080"/>
              </a:lnSpc>
            </a:pPr>
            <a:r>
              <a:rPr lang="en-US" sz="2200" b="true">
                <a:solidFill>
                  <a:srgbClr val="051D40"/>
                </a:solidFill>
                <a:latin typeface="Canva Sans Bold"/>
                <a:ea typeface="Canva Sans Bold"/>
                <a:cs typeface="Canva Sans Bold"/>
                <a:sym typeface="Canva Sans Bold"/>
              </a:rPr>
              <a:t>Receiver Simulation</a:t>
            </a:r>
          </a:p>
          <a:p>
            <a:pPr algn="l">
              <a:lnSpc>
                <a:spcPts val="3080"/>
              </a:lnSpc>
            </a:pPr>
            <a:r>
              <a:rPr lang="en-US" sz="2200">
                <a:solidFill>
                  <a:srgbClr val="051D40"/>
                </a:solidFill>
                <a:latin typeface="Canva Sans"/>
                <a:ea typeface="Canva Sans"/>
                <a:cs typeface="Canva Sans"/>
                <a:sym typeface="Canva Sans"/>
              </a:rPr>
              <a:t>The data to be received is present at port </a:t>
            </a:r>
            <a:r>
              <a:rPr lang="en-US" b="true" sz="2200" i="true">
                <a:solidFill>
                  <a:srgbClr val="051D40"/>
                </a:solidFill>
                <a:latin typeface="Canva Sans Bold Italics"/>
                <a:ea typeface="Canva Sans Bold Italics"/>
                <a:cs typeface="Canva Sans Bold Italics"/>
                <a:sym typeface="Canva Sans Bold Italics"/>
              </a:rPr>
              <a:t>rx </a:t>
            </a:r>
            <a:r>
              <a:rPr lang="en-US" sz="2200">
                <a:solidFill>
                  <a:srgbClr val="051D40"/>
                </a:solidFill>
                <a:latin typeface="Canva Sans"/>
                <a:ea typeface="Canva Sans"/>
                <a:cs typeface="Canva Sans"/>
                <a:sym typeface="Canva Sans"/>
              </a:rPr>
              <a:t>and observing the output port </a:t>
            </a:r>
            <a:r>
              <a:rPr lang="en-US" b="true" sz="2200" i="true">
                <a:solidFill>
                  <a:srgbClr val="051D40"/>
                </a:solidFill>
                <a:latin typeface="Canva Sans Bold Italics"/>
                <a:ea typeface="Canva Sans Bold Italics"/>
                <a:cs typeface="Canva Sans Bold Italics"/>
                <a:sym typeface="Canva Sans Bold Italics"/>
              </a:rPr>
              <a:t>dout</a:t>
            </a:r>
            <a:r>
              <a:rPr lang="en-US" sz="2200">
                <a:solidFill>
                  <a:srgbClr val="051D40"/>
                </a:solidFill>
                <a:latin typeface="Canva Sans"/>
                <a:ea typeface="Canva Sans"/>
                <a:cs typeface="Canva Sans"/>
                <a:sym typeface="Canva Sans"/>
              </a:rPr>
              <a:t>, we can observe that the data successfully received from the channel to the buffer.</a:t>
            </a:r>
          </a:p>
        </p:txBody>
      </p:sp>
      <p:sp>
        <p:nvSpPr>
          <p:cNvPr name="TextBox 9" id="9"/>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AutoShape 10" id="10"/>
          <p:cNvSpPr/>
          <p:nvPr/>
        </p:nvSpPr>
        <p:spPr>
          <a:xfrm flipV="true">
            <a:off x="1363650" y="6637058"/>
            <a:ext cx="839471" cy="0"/>
          </a:xfrm>
          <a:prstGeom prst="line">
            <a:avLst/>
          </a:prstGeom>
          <a:ln cap="flat" w="76200">
            <a:solidFill>
              <a:srgbClr val="EF0606"/>
            </a:solidFill>
            <a:prstDash val="solid"/>
            <a:headEnd type="none" len="sm" w="sm"/>
            <a:tailEnd type="arrow" len="sm" w="med"/>
          </a:ln>
        </p:spPr>
      </p:sp>
      <p:sp>
        <p:nvSpPr>
          <p:cNvPr name="AutoShape 11" id="11"/>
          <p:cNvSpPr/>
          <p:nvPr/>
        </p:nvSpPr>
        <p:spPr>
          <a:xfrm flipV="true">
            <a:off x="1363650" y="5890176"/>
            <a:ext cx="839471" cy="0"/>
          </a:xfrm>
          <a:prstGeom prst="line">
            <a:avLst/>
          </a:prstGeom>
          <a:ln cap="flat" w="76200">
            <a:solidFill>
              <a:srgbClr val="EF0606"/>
            </a:solidFill>
            <a:prstDash val="solid"/>
            <a:headEnd type="none" len="sm" w="sm"/>
            <a:tailEnd type="arrow" len="sm" w="med"/>
          </a:ln>
        </p:spPr>
      </p:sp>
      <p:grpSp>
        <p:nvGrpSpPr>
          <p:cNvPr name="Group 12" id="12"/>
          <p:cNvGrpSpPr/>
          <p:nvPr/>
        </p:nvGrpSpPr>
        <p:grpSpPr>
          <a:xfrm rot="0">
            <a:off x="16494339" y="0"/>
            <a:ext cx="4153313" cy="11227499"/>
            <a:chOff x="0" y="0"/>
            <a:chExt cx="5537750" cy="14969998"/>
          </a:xfrm>
        </p:grpSpPr>
        <p:grpSp>
          <p:nvGrpSpPr>
            <p:cNvPr name="Group 13" id="13"/>
            <p:cNvGrpSpPr/>
            <p:nvPr/>
          </p:nvGrpSpPr>
          <p:grpSpPr>
            <a:xfrm rot="0">
              <a:off x="0" y="0"/>
              <a:ext cx="2391547" cy="13716000"/>
              <a:chOff x="0" y="0"/>
              <a:chExt cx="472404" cy="2709333"/>
            </a:xfrm>
          </p:grpSpPr>
          <p:sp>
            <p:nvSpPr>
              <p:cNvPr name="Freeform 14" id="14"/>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5" id="15"/>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9432248"/>
              <a:ext cx="5537750" cy="5537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9" id="19"/>
          <p:cNvSpPr txBox="true"/>
          <p:nvPr/>
        </p:nvSpPr>
        <p:spPr>
          <a:xfrm rot="0">
            <a:off x="16967671" y="8740273"/>
            <a:ext cx="58325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Inter Integrated Circuit (I2C)</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What is I2C?</a:t>
            </a:r>
          </a:p>
        </p:txBody>
      </p:sp>
      <p:sp>
        <p:nvSpPr>
          <p:cNvPr name="TextBox 8" id="8"/>
          <p:cNvSpPr txBox="true"/>
          <p:nvPr/>
        </p:nvSpPr>
        <p:spPr>
          <a:xfrm rot="0">
            <a:off x="1835802" y="3726731"/>
            <a:ext cx="11560558" cy="36995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It’s a </a:t>
            </a:r>
            <a:r>
              <a:rPr lang="en-US" b="true" sz="2100">
                <a:solidFill>
                  <a:srgbClr val="051D40"/>
                </a:solidFill>
                <a:latin typeface="Canva Sans Bold"/>
                <a:ea typeface="Canva Sans Bold"/>
                <a:cs typeface="Canva Sans Bold"/>
                <a:sym typeface="Canva Sans Bold"/>
              </a:rPr>
              <a:t>synchronous communication protocol </a:t>
            </a:r>
            <a:r>
              <a:rPr lang="en-US" sz="2100">
                <a:solidFill>
                  <a:srgbClr val="051D40"/>
                </a:solidFill>
                <a:latin typeface="Canva Sans"/>
                <a:ea typeface="Canva Sans"/>
                <a:cs typeface="Canva Sans"/>
                <a:sym typeface="Canva Sans"/>
              </a:rPr>
              <a:t>used for data transmission between multiple devices on the same bus.</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It’s synchronous, meaning it needs a clock (SCL) signal to synchronize the transmitter and receiver.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Uses a specific frame format with </a:t>
            </a:r>
            <a:r>
              <a:rPr lang="en-US" b="true" sz="2100">
                <a:solidFill>
                  <a:srgbClr val="051D40"/>
                </a:solidFill>
                <a:latin typeface="Canva Sans Bold"/>
                <a:ea typeface="Canva Sans Bold"/>
                <a:cs typeface="Canva Sans Bold"/>
                <a:sym typeface="Canva Sans Bold"/>
              </a:rPr>
              <a:t>start condition</a:t>
            </a:r>
            <a:r>
              <a:rPr lang="en-US" sz="2100">
                <a:solidFill>
                  <a:srgbClr val="051D40"/>
                </a:solidFill>
                <a:latin typeface="Canva Sans"/>
                <a:ea typeface="Canva Sans"/>
                <a:cs typeface="Canva Sans"/>
                <a:sym typeface="Canva Sans"/>
              </a:rPr>
              <a:t>, </a:t>
            </a:r>
            <a:r>
              <a:rPr lang="en-US" b="true" sz="2100">
                <a:solidFill>
                  <a:srgbClr val="051D40"/>
                </a:solidFill>
                <a:latin typeface="Canva Sans Bold"/>
                <a:ea typeface="Canva Sans Bold"/>
                <a:cs typeface="Canva Sans Bold"/>
                <a:sym typeface="Canva Sans Bold"/>
              </a:rPr>
              <a:t>address</a:t>
            </a:r>
            <a:r>
              <a:rPr lang="en-US" sz="2100">
                <a:solidFill>
                  <a:srgbClr val="051D40"/>
                </a:solidFill>
                <a:latin typeface="Canva Sans"/>
                <a:ea typeface="Canva Sans"/>
                <a:cs typeface="Canva Sans"/>
                <a:sym typeface="Canva Sans"/>
              </a:rPr>
              <a:t>, </a:t>
            </a:r>
            <a:r>
              <a:rPr lang="en-US" b="true" sz="2100">
                <a:solidFill>
                  <a:srgbClr val="051D40"/>
                </a:solidFill>
                <a:latin typeface="Canva Sans Bold"/>
                <a:ea typeface="Canva Sans Bold"/>
                <a:cs typeface="Canva Sans Bold"/>
                <a:sym typeface="Canva Sans Bold"/>
              </a:rPr>
              <a:t>read/write bit</a:t>
            </a:r>
            <a:r>
              <a:rPr lang="en-US" sz="2100">
                <a:solidFill>
                  <a:srgbClr val="051D40"/>
                </a:solidFill>
                <a:latin typeface="Canva Sans"/>
                <a:ea typeface="Canva Sans"/>
                <a:cs typeface="Canva Sans"/>
                <a:sym typeface="Canva Sans"/>
              </a:rPr>
              <a:t>, </a:t>
            </a:r>
            <a:r>
              <a:rPr lang="en-US" b="true" sz="2100">
                <a:solidFill>
                  <a:srgbClr val="051D40"/>
                </a:solidFill>
                <a:latin typeface="Canva Sans Bold"/>
                <a:ea typeface="Canva Sans Bold"/>
                <a:cs typeface="Canva Sans Bold"/>
                <a:sym typeface="Canva Sans Bold"/>
              </a:rPr>
              <a:t>ACK/NACK</a:t>
            </a:r>
            <a:r>
              <a:rPr lang="en-US" sz="2100">
                <a:solidFill>
                  <a:srgbClr val="051D40"/>
                </a:solidFill>
                <a:latin typeface="Canva Sans"/>
                <a:ea typeface="Canva Sans"/>
                <a:cs typeface="Canva Sans"/>
                <a:sym typeface="Canva Sans"/>
              </a:rPr>
              <a:t>, and </a:t>
            </a:r>
            <a:r>
              <a:rPr lang="en-US" b="true" sz="2100">
                <a:solidFill>
                  <a:srgbClr val="051D40"/>
                </a:solidFill>
                <a:latin typeface="Canva Sans Bold"/>
                <a:ea typeface="Canva Sans Bold"/>
                <a:cs typeface="Canva Sans Bold"/>
                <a:sym typeface="Canva Sans Bold"/>
              </a:rPr>
              <a:t>stop condition </a:t>
            </a:r>
            <a:r>
              <a:rPr lang="en-US" sz="2100">
                <a:solidFill>
                  <a:srgbClr val="051D40"/>
                </a:solidFill>
                <a:latin typeface="Canva Sans"/>
                <a:ea typeface="Canva Sans"/>
                <a:cs typeface="Canva Sans"/>
                <a:sym typeface="Canva Sans"/>
              </a:rPr>
              <a:t>to manage data transfer.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Supports communication between </a:t>
            </a:r>
            <a:r>
              <a:rPr lang="en-US" b="true" sz="2100">
                <a:solidFill>
                  <a:srgbClr val="051D40"/>
                </a:solidFill>
                <a:latin typeface="Canva Sans Bold"/>
                <a:ea typeface="Canva Sans Bold"/>
                <a:cs typeface="Canva Sans Bold"/>
                <a:sym typeface="Canva Sans Bold"/>
              </a:rPr>
              <a:t>multiple masters </a:t>
            </a:r>
            <a:r>
              <a:rPr lang="en-US" sz="2100">
                <a:solidFill>
                  <a:srgbClr val="051D40"/>
                </a:solidFill>
                <a:latin typeface="Canva Sans"/>
                <a:ea typeface="Canva Sans"/>
                <a:cs typeface="Canva Sans"/>
                <a:sym typeface="Canva Sans"/>
              </a:rPr>
              <a:t>and </a:t>
            </a:r>
            <a:r>
              <a:rPr lang="en-US" b="true" sz="2100">
                <a:solidFill>
                  <a:srgbClr val="051D40"/>
                </a:solidFill>
                <a:latin typeface="Canva Sans Bold"/>
                <a:ea typeface="Canva Sans Bold"/>
                <a:cs typeface="Canva Sans Bold"/>
                <a:sym typeface="Canva Sans Bold"/>
              </a:rPr>
              <a:t>multiple slaves</a:t>
            </a:r>
            <a:r>
              <a:rPr lang="en-US" sz="2100">
                <a:solidFill>
                  <a:srgbClr val="051D40"/>
                </a:solidFill>
                <a:latin typeface="Canva Sans"/>
                <a:ea typeface="Canva Sans"/>
                <a:cs typeface="Canva Sans"/>
                <a:sym typeface="Canva Sans"/>
              </a:rPr>
              <a:t>.</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Requires only two wires: </a:t>
            </a:r>
            <a:r>
              <a:rPr lang="en-US" b="true" sz="2100">
                <a:solidFill>
                  <a:srgbClr val="051D40"/>
                </a:solidFill>
                <a:latin typeface="Canva Sans Bold"/>
                <a:ea typeface="Canva Sans Bold"/>
                <a:cs typeface="Canva Sans Bold"/>
                <a:sym typeface="Canva Sans Bold"/>
              </a:rPr>
              <a:t>SDA </a:t>
            </a:r>
            <a:r>
              <a:rPr lang="en-US" sz="2100">
                <a:solidFill>
                  <a:srgbClr val="051D40"/>
                </a:solidFill>
                <a:latin typeface="Canva Sans"/>
                <a:ea typeface="Canva Sans"/>
                <a:cs typeface="Canva Sans"/>
                <a:sym typeface="Canva Sans"/>
              </a:rPr>
              <a:t>(Serial Data) and </a:t>
            </a:r>
            <a:r>
              <a:rPr lang="en-US" b="true" sz="2100">
                <a:solidFill>
                  <a:srgbClr val="051D40"/>
                </a:solidFill>
                <a:latin typeface="Canva Sans Bold"/>
                <a:ea typeface="Canva Sans Bold"/>
                <a:cs typeface="Canva Sans Bold"/>
                <a:sym typeface="Canva Sans Bold"/>
              </a:rPr>
              <a:t>SCL </a:t>
            </a:r>
            <a:r>
              <a:rPr lang="en-US" sz="2100">
                <a:solidFill>
                  <a:srgbClr val="051D40"/>
                </a:solidFill>
                <a:latin typeface="Canva Sans"/>
                <a:ea typeface="Canva Sans"/>
                <a:cs typeface="Canva Sans"/>
                <a:sym typeface="Canva Sans"/>
              </a:rPr>
              <a:t>(Serial Clock).</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Supports different speeds: </a:t>
            </a:r>
            <a:r>
              <a:rPr lang="en-US" b="true" sz="2100">
                <a:solidFill>
                  <a:srgbClr val="051D40"/>
                </a:solidFill>
                <a:latin typeface="Canva Sans Bold"/>
                <a:ea typeface="Canva Sans Bold"/>
                <a:cs typeface="Canva Sans Bold"/>
                <a:sym typeface="Canva Sans Bold"/>
              </a:rPr>
              <a:t>Standard Mode (100 kbps)</a:t>
            </a:r>
            <a:r>
              <a:rPr lang="en-US" sz="2100">
                <a:solidFill>
                  <a:srgbClr val="051D40"/>
                </a:solidFill>
                <a:latin typeface="Canva Sans"/>
                <a:ea typeface="Canva Sans"/>
                <a:cs typeface="Canva Sans"/>
                <a:sym typeface="Canva Sans"/>
              </a:rPr>
              <a:t>, </a:t>
            </a:r>
            <a:r>
              <a:rPr lang="en-US" b="true" sz="2100">
                <a:solidFill>
                  <a:srgbClr val="051D40"/>
                </a:solidFill>
                <a:latin typeface="Canva Sans Bold"/>
                <a:ea typeface="Canva Sans Bold"/>
                <a:cs typeface="Canva Sans Bold"/>
                <a:sym typeface="Canva Sans Bold"/>
              </a:rPr>
              <a:t>Fast Mode (400 kbps)</a:t>
            </a:r>
            <a:r>
              <a:rPr lang="en-US" sz="2100">
                <a:solidFill>
                  <a:srgbClr val="051D40"/>
                </a:solidFill>
                <a:latin typeface="Canva Sans"/>
                <a:ea typeface="Canva Sans"/>
                <a:cs typeface="Canva Sans"/>
                <a:sym typeface="Canva Sans"/>
              </a:rPr>
              <a:t>, and more.</a:t>
            </a:r>
          </a:p>
        </p:txBody>
      </p:sp>
      <p:grpSp>
        <p:nvGrpSpPr>
          <p:cNvPr name="Group 9" id="9"/>
          <p:cNvGrpSpPr/>
          <p:nvPr/>
        </p:nvGrpSpPr>
        <p:grpSpPr>
          <a:xfrm rot="0">
            <a:off x="16494339" y="0"/>
            <a:ext cx="4153313" cy="11227499"/>
            <a:chOff x="0" y="0"/>
            <a:chExt cx="5537750" cy="14969998"/>
          </a:xfrm>
        </p:grpSpPr>
        <p:grpSp>
          <p:nvGrpSpPr>
            <p:cNvPr name="Group 10" id="10"/>
            <p:cNvGrpSpPr/>
            <p:nvPr/>
          </p:nvGrpSpPr>
          <p:grpSpPr>
            <a:xfrm rot="0">
              <a:off x="0" y="0"/>
              <a:ext cx="2391547" cy="13716000"/>
              <a:chOff x="0" y="0"/>
              <a:chExt cx="472404" cy="2709333"/>
            </a:xfrm>
          </p:grpSpPr>
          <p:sp>
            <p:nvSpPr>
              <p:cNvPr name="Freeform 11" id="11"/>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2" id="12"/>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9432248"/>
              <a:ext cx="5537750" cy="5537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6" id="16"/>
          <p:cNvSpPr txBox="true"/>
          <p:nvPr/>
        </p:nvSpPr>
        <p:spPr>
          <a:xfrm rot="0">
            <a:off x="16959114" y="8740273"/>
            <a:ext cx="60037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Inter Integrated Circuit (I2C)</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370606" y="3662744"/>
            <a:ext cx="9977311" cy="2120179"/>
          </a:xfrm>
          <a:custGeom>
            <a:avLst/>
            <a:gdLst/>
            <a:ahLst/>
            <a:cxnLst/>
            <a:rect r="r" b="b" t="t" l="l"/>
            <a:pathLst>
              <a:path h="2120179" w="9977311">
                <a:moveTo>
                  <a:pt x="0" y="0"/>
                </a:moveTo>
                <a:lnTo>
                  <a:pt x="9977312" y="0"/>
                </a:lnTo>
                <a:lnTo>
                  <a:pt x="9977312" y="2120179"/>
                </a:lnTo>
                <a:lnTo>
                  <a:pt x="0" y="2120179"/>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I2C Frame Format</a:t>
            </a:r>
          </a:p>
        </p:txBody>
      </p:sp>
      <p:grpSp>
        <p:nvGrpSpPr>
          <p:cNvPr name="Group 9" id="9"/>
          <p:cNvGrpSpPr/>
          <p:nvPr/>
        </p:nvGrpSpPr>
        <p:grpSpPr>
          <a:xfrm rot="0">
            <a:off x="16494339" y="0"/>
            <a:ext cx="4153313" cy="11227499"/>
            <a:chOff x="0" y="0"/>
            <a:chExt cx="5537750" cy="14969998"/>
          </a:xfrm>
        </p:grpSpPr>
        <p:grpSp>
          <p:nvGrpSpPr>
            <p:cNvPr name="Group 10" id="10"/>
            <p:cNvGrpSpPr/>
            <p:nvPr/>
          </p:nvGrpSpPr>
          <p:grpSpPr>
            <a:xfrm rot="0">
              <a:off x="0" y="0"/>
              <a:ext cx="2391547" cy="13716000"/>
              <a:chOff x="0" y="0"/>
              <a:chExt cx="472404" cy="2709333"/>
            </a:xfrm>
          </p:grpSpPr>
          <p:sp>
            <p:nvSpPr>
              <p:cNvPr name="Freeform 11" id="11"/>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2" id="12"/>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9432248"/>
              <a:ext cx="5537750" cy="5537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6" id="16"/>
          <p:cNvSpPr txBox="true"/>
          <p:nvPr/>
        </p:nvSpPr>
        <p:spPr>
          <a:xfrm rot="0">
            <a:off x="1968384" y="5868648"/>
            <a:ext cx="11560558" cy="4070984"/>
          </a:xfrm>
          <a:prstGeom prst="rect">
            <a:avLst/>
          </a:prstGeom>
        </p:spPr>
        <p:txBody>
          <a:bodyPr anchor="t" rtlCol="false" tIns="0" lIns="0" bIns="0" rIns="0">
            <a:spAutoFit/>
          </a:bodyPr>
          <a:lstStyle/>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SDA (Serial Data Line):</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Transmits data bits (addresses, commands, or sensor readings) between the master and slave devices.</a:t>
            </a:r>
          </a:p>
          <a:p>
            <a:pPr algn="l" marL="906793" indent="-302264" lvl="2">
              <a:lnSpc>
                <a:spcPts val="2940"/>
              </a:lnSpc>
              <a:buFont typeface="Arial"/>
              <a:buChar char="⚬"/>
            </a:pPr>
            <a:r>
              <a:rPr lang="en-US" b="true" sz="2100">
                <a:solidFill>
                  <a:srgbClr val="051D40"/>
                </a:solidFill>
                <a:latin typeface="Canva Sans Bold"/>
                <a:ea typeface="Canva Sans Bold"/>
                <a:cs typeface="Canva Sans Bold"/>
                <a:sym typeface="Canva Sans Bold"/>
              </a:rPr>
              <a:t>Working:</a:t>
            </a:r>
            <a:r>
              <a:rPr lang="en-US" sz="2100">
                <a:solidFill>
                  <a:srgbClr val="051D40"/>
                </a:solidFill>
                <a:latin typeface="Canva Sans"/>
                <a:ea typeface="Canva Sans"/>
                <a:cs typeface="Canva Sans"/>
                <a:sym typeface="Canva Sans"/>
              </a:rPr>
              <a:t> Data on SDA must remain stable when SCL is high; it changes only when SCL is low. Both master and slave can use this line to send or receive data depending on the communication phase.</a:t>
            </a:r>
          </a:p>
          <a:p>
            <a:pPr algn="l" marL="453396" indent="-226698" lvl="1">
              <a:lnSpc>
                <a:spcPts val="2940"/>
              </a:lnSpc>
              <a:buFont typeface="Arial"/>
              <a:buChar char="•"/>
            </a:pPr>
            <a:r>
              <a:rPr lang="en-US" b="true" sz="2100">
                <a:solidFill>
                  <a:srgbClr val="051D40"/>
                </a:solidFill>
                <a:latin typeface="Canva Sans Bold"/>
                <a:ea typeface="Canva Sans Bold"/>
                <a:cs typeface="Canva Sans Bold"/>
                <a:sym typeface="Canva Sans Bold"/>
              </a:rPr>
              <a:t>SCL (Serial Clock Line):</a:t>
            </a:r>
          </a:p>
          <a:p>
            <a:pPr algn="l" marL="906793" indent="-302264" lvl="2">
              <a:lnSpc>
                <a:spcPts val="2940"/>
              </a:lnSpc>
              <a:buFont typeface="Arial"/>
              <a:buChar char="⚬"/>
            </a:pPr>
            <a:r>
              <a:rPr lang="en-US" sz="2100">
                <a:solidFill>
                  <a:srgbClr val="051D40"/>
                </a:solidFill>
                <a:latin typeface="Canva Sans"/>
                <a:ea typeface="Canva Sans"/>
                <a:cs typeface="Canva Sans"/>
                <a:sym typeface="Canva Sans"/>
              </a:rPr>
              <a:t>Sends the clock signal from the master to synchronize when each bit of data on SDA should be read or written.</a:t>
            </a:r>
          </a:p>
          <a:p>
            <a:pPr algn="l" marL="906793" indent="-302264" lvl="2">
              <a:lnSpc>
                <a:spcPts val="2940"/>
              </a:lnSpc>
              <a:buFont typeface="Arial"/>
              <a:buChar char="⚬"/>
            </a:pPr>
            <a:r>
              <a:rPr lang="en-US" b="true" sz="2100">
                <a:solidFill>
                  <a:srgbClr val="051D40"/>
                </a:solidFill>
                <a:latin typeface="Canva Sans Bold"/>
                <a:ea typeface="Canva Sans Bold"/>
                <a:cs typeface="Canva Sans Bold"/>
                <a:sym typeface="Canva Sans Bold"/>
              </a:rPr>
              <a:t>Working:</a:t>
            </a:r>
            <a:r>
              <a:rPr lang="en-US" sz="2100">
                <a:solidFill>
                  <a:srgbClr val="051D40"/>
                </a:solidFill>
                <a:latin typeface="Canva Sans"/>
                <a:ea typeface="Canva Sans"/>
                <a:cs typeface="Canva Sans"/>
                <a:sym typeface="Canva Sans"/>
              </a:rPr>
              <a:t> The master controls the clock; data on SDA is sampled on SCL’s rising edge and should be set up when SCL is low.</a:t>
            </a:r>
          </a:p>
        </p:txBody>
      </p:sp>
      <p:sp>
        <p:nvSpPr>
          <p:cNvPr name="TextBox 17" id="17"/>
          <p:cNvSpPr txBox="true"/>
          <p:nvPr/>
        </p:nvSpPr>
        <p:spPr>
          <a:xfrm rot="0">
            <a:off x="16951226" y="8740273"/>
            <a:ext cx="61614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Inter Integrated Circuit (I2C)</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305409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03121" y="3021884"/>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Components Of I2C</a:t>
            </a:r>
          </a:p>
        </p:txBody>
      </p:sp>
      <p:sp>
        <p:nvSpPr>
          <p:cNvPr name="TextBox 8" id="8"/>
          <p:cNvSpPr txBox="true"/>
          <p:nvPr/>
        </p:nvSpPr>
        <p:spPr>
          <a:xfrm rot="0">
            <a:off x="1835802" y="3726731"/>
            <a:ext cx="11560558" cy="505904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Transmit Shift Register: </a:t>
            </a:r>
            <a:r>
              <a:rPr lang="en-US" sz="2200">
                <a:solidFill>
                  <a:srgbClr val="051D40"/>
                </a:solidFill>
                <a:latin typeface="Canva Sans"/>
                <a:ea typeface="Canva Sans"/>
                <a:cs typeface="Canva Sans"/>
                <a:sym typeface="Canva Sans"/>
              </a:rPr>
              <a:t>Holds the parallel data to be transmitted. Converts it into serial form and shifts it out on the SDA line.</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Receive Shift Register: </a:t>
            </a:r>
            <a:r>
              <a:rPr lang="en-US" sz="2200">
                <a:solidFill>
                  <a:srgbClr val="051D40"/>
                </a:solidFill>
                <a:latin typeface="Canva Sans"/>
                <a:ea typeface="Canva Sans"/>
                <a:cs typeface="Canva Sans"/>
                <a:sym typeface="Canva Sans"/>
              </a:rPr>
              <a:t>Collects incoming serial data from the SDA line and converts it into parallel form for output.</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Tx and Rx Buffers: </a:t>
            </a:r>
            <a:r>
              <a:rPr lang="en-US" sz="2200">
                <a:solidFill>
                  <a:srgbClr val="051D40"/>
                </a:solidFill>
                <a:latin typeface="Canva Sans"/>
                <a:ea typeface="Canva Sans"/>
                <a:cs typeface="Canva Sans"/>
                <a:sym typeface="Canva Sans"/>
              </a:rPr>
              <a:t>Temporary storage areas that hold data before it enters the shift registers for transmission or after it’s received before processing.</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Address Register: </a:t>
            </a:r>
            <a:r>
              <a:rPr lang="en-US" sz="2200">
                <a:solidFill>
                  <a:srgbClr val="051D40"/>
                </a:solidFill>
                <a:latin typeface="Canva Sans"/>
                <a:ea typeface="Canva Sans"/>
                <a:cs typeface="Canva Sans"/>
                <a:sym typeface="Canva Sans"/>
              </a:rPr>
              <a:t>Holds the slave address to identify the slave during communication. The master sends this address at the start of each transaction.</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Acknowledge (ACK/NACK) Logic: </a:t>
            </a:r>
            <a:r>
              <a:rPr lang="en-US" sz="2200">
                <a:solidFill>
                  <a:srgbClr val="051D40"/>
                </a:solidFill>
                <a:latin typeface="Canva Sans"/>
                <a:ea typeface="Canva Sans"/>
                <a:cs typeface="Canva Sans"/>
                <a:sym typeface="Canva Sans"/>
              </a:rPr>
              <a:t>Handles the acknowledgment (ACK) signals after each byte to confirm that the slave has successfully received the data.</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Finite State Machine (FSM):</a:t>
            </a:r>
            <a:r>
              <a:rPr lang="en-US" sz="2200">
                <a:solidFill>
                  <a:srgbClr val="051D40"/>
                </a:solidFill>
                <a:latin typeface="Canva Sans"/>
                <a:ea typeface="Canva Sans"/>
                <a:cs typeface="Canva Sans"/>
                <a:sym typeface="Canva Sans"/>
              </a:rPr>
              <a:t> Controls the sequence of operations during communication. It manages when to send start/stop conditions, send/receive data, and handle acknowledgments, ensuring proper protocol flow.</a:t>
            </a:r>
          </a:p>
        </p:txBody>
      </p:sp>
      <p:grpSp>
        <p:nvGrpSpPr>
          <p:cNvPr name="Group 9" id="9"/>
          <p:cNvGrpSpPr/>
          <p:nvPr/>
        </p:nvGrpSpPr>
        <p:grpSpPr>
          <a:xfrm rot="0">
            <a:off x="16494339" y="0"/>
            <a:ext cx="4153313" cy="11227499"/>
            <a:chOff x="0" y="0"/>
            <a:chExt cx="5537750" cy="14969998"/>
          </a:xfrm>
        </p:grpSpPr>
        <p:grpSp>
          <p:nvGrpSpPr>
            <p:cNvPr name="Group 10" id="10"/>
            <p:cNvGrpSpPr/>
            <p:nvPr/>
          </p:nvGrpSpPr>
          <p:grpSpPr>
            <a:xfrm rot="0">
              <a:off x="0" y="0"/>
              <a:ext cx="2391547" cy="13716000"/>
              <a:chOff x="0" y="0"/>
              <a:chExt cx="472404" cy="2709333"/>
            </a:xfrm>
          </p:grpSpPr>
          <p:sp>
            <p:nvSpPr>
              <p:cNvPr name="Freeform 11" id="11"/>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2" id="12"/>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9432248"/>
              <a:ext cx="5537750" cy="5537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6" id="16"/>
          <p:cNvSpPr txBox="true"/>
          <p:nvPr/>
        </p:nvSpPr>
        <p:spPr>
          <a:xfrm rot="0">
            <a:off x="16956435" y="8740273"/>
            <a:ext cx="605730"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Inter Integrated Circuit (I2C)</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44596" y="4198882"/>
            <a:ext cx="9541980" cy="5963738"/>
          </a:xfrm>
          <a:custGeom>
            <a:avLst/>
            <a:gdLst/>
            <a:ahLst/>
            <a:cxnLst/>
            <a:rect r="r" b="b" t="t" l="l"/>
            <a:pathLst>
              <a:path h="5963738" w="9541980">
                <a:moveTo>
                  <a:pt x="0" y="0"/>
                </a:moveTo>
                <a:lnTo>
                  <a:pt x="9541980" y="0"/>
                </a:lnTo>
                <a:lnTo>
                  <a:pt x="9541980" y="5963738"/>
                </a:lnTo>
                <a:lnTo>
                  <a:pt x="0" y="5963738"/>
                </a:lnTo>
                <a:lnTo>
                  <a:pt x="0" y="0"/>
                </a:lnTo>
                <a:close/>
              </a:path>
            </a:pathLst>
          </a:custGeom>
          <a:blipFill>
            <a:blip r:embed="rId4"/>
            <a:stretch>
              <a:fillRect l="0" t="0" r="0" b="0"/>
            </a:stretch>
          </a:blipFill>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2932324"/>
            <a:ext cx="11560558" cy="1153794"/>
          </a:xfrm>
          <a:prstGeom prst="rect">
            <a:avLst/>
          </a:prstGeom>
        </p:spPr>
        <p:txBody>
          <a:bodyPr anchor="t" rtlCol="false" tIns="0" lIns="0" bIns="0" rIns="0">
            <a:spAutoFit/>
          </a:bodyPr>
          <a:lstStyle/>
          <a:p>
            <a:pPr algn="l">
              <a:lnSpc>
                <a:spcPts val="3080"/>
              </a:lnSpc>
            </a:pPr>
            <a:r>
              <a:rPr lang="en-US" sz="2200" b="true">
                <a:solidFill>
                  <a:srgbClr val="051D40"/>
                </a:solidFill>
                <a:latin typeface="Canva Sans Bold"/>
                <a:ea typeface="Canva Sans Bold"/>
                <a:cs typeface="Canva Sans Bold"/>
                <a:sym typeface="Canva Sans Bold"/>
              </a:rPr>
              <a:t>Top Module Simulation</a:t>
            </a:r>
          </a:p>
          <a:p>
            <a:pPr algn="l">
              <a:lnSpc>
                <a:spcPts val="3080"/>
              </a:lnSpc>
            </a:pPr>
            <a:r>
              <a:rPr lang="en-US" sz="2200">
                <a:solidFill>
                  <a:srgbClr val="051D40"/>
                </a:solidFill>
                <a:latin typeface="Canva Sans"/>
                <a:ea typeface="Canva Sans"/>
                <a:cs typeface="Canva Sans"/>
                <a:sym typeface="Canva Sans"/>
              </a:rPr>
              <a:t>The data to be transmitted is present at port </a:t>
            </a:r>
            <a:r>
              <a:rPr lang="en-US" b="true" sz="2200" i="true">
                <a:solidFill>
                  <a:srgbClr val="051D40"/>
                </a:solidFill>
                <a:latin typeface="Canva Sans Bold Italics"/>
                <a:ea typeface="Canva Sans Bold Italics"/>
                <a:cs typeface="Canva Sans Bold Italics"/>
                <a:sym typeface="Canva Sans Bold Italics"/>
              </a:rPr>
              <a:t>din</a:t>
            </a:r>
            <a:r>
              <a:rPr lang="en-US" sz="2200" i="true">
                <a:solidFill>
                  <a:srgbClr val="051D40"/>
                </a:solidFill>
                <a:latin typeface="Canva Sans Italics"/>
                <a:ea typeface="Canva Sans Italics"/>
                <a:cs typeface="Canva Sans Italics"/>
                <a:sym typeface="Canva Sans Italics"/>
              </a:rPr>
              <a:t>, </a:t>
            </a:r>
            <a:r>
              <a:rPr lang="en-US" sz="2200">
                <a:solidFill>
                  <a:srgbClr val="051D40"/>
                </a:solidFill>
                <a:latin typeface="Canva Sans"/>
                <a:ea typeface="Canva Sans"/>
                <a:cs typeface="Canva Sans"/>
                <a:sym typeface="Canva Sans"/>
              </a:rPr>
              <a:t>then the data is passed to slave seen at port </a:t>
            </a:r>
            <a:r>
              <a:rPr lang="en-US" b="true" sz="2200" i="true">
                <a:solidFill>
                  <a:srgbClr val="051D40"/>
                </a:solidFill>
                <a:latin typeface="Canva Sans Bold Italics"/>
                <a:ea typeface="Canva Sans Bold Italics"/>
                <a:cs typeface="Canva Sans Bold Italics"/>
                <a:sym typeface="Canva Sans Bold Italics"/>
              </a:rPr>
              <a:t>dout_slv </a:t>
            </a:r>
            <a:r>
              <a:rPr lang="en-US" sz="2200">
                <a:solidFill>
                  <a:srgbClr val="051D40"/>
                </a:solidFill>
                <a:latin typeface="Canva Sans"/>
                <a:ea typeface="Canva Sans"/>
                <a:cs typeface="Canva Sans"/>
                <a:sym typeface="Canva Sans"/>
              </a:rPr>
              <a:t>and then passed back to master as seen on port </a:t>
            </a:r>
            <a:r>
              <a:rPr lang="en-US" b="true" sz="2200" i="true">
                <a:solidFill>
                  <a:srgbClr val="051D40"/>
                </a:solidFill>
                <a:latin typeface="Canva Sans Bold Italics"/>
                <a:ea typeface="Canva Sans Bold Italics"/>
                <a:cs typeface="Canva Sans Bold Italics"/>
                <a:sym typeface="Canva Sans Bold Italics"/>
              </a:rPr>
              <a:t>dout_mstr</a:t>
            </a:r>
            <a:r>
              <a:rPr lang="en-US" sz="2200">
                <a:solidFill>
                  <a:srgbClr val="051D40"/>
                </a:solidFill>
                <a:latin typeface="Canva Sans"/>
                <a:ea typeface="Canva Sans"/>
                <a:cs typeface="Canva Sans"/>
                <a:sym typeface="Canva Sans"/>
              </a:rPr>
              <a:t>.</a:t>
            </a:r>
          </a:p>
        </p:txBody>
      </p:sp>
      <p:sp>
        <p:nvSpPr>
          <p:cNvPr name="AutoShape 10" id="10"/>
          <p:cNvSpPr/>
          <p:nvPr/>
        </p:nvSpPr>
        <p:spPr>
          <a:xfrm flipV="true">
            <a:off x="5975830" y="5796144"/>
            <a:ext cx="0" cy="639452"/>
          </a:xfrm>
          <a:prstGeom prst="line">
            <a:avLst/>
          </a:prstGeom>
          <a:ln cap="flat" w="76200">
            <a:solidFill>
              <a:srgbClr val="EF0606"/>
            </a:solidFill>
            <a:prstDash val="solid"/>
            <a:headEnd type="none" len="sm" w="sm"/>
            <a:tailEnd type="arrow" len="sm" w="med"/>
          </a:ln>
        </p:spPr>
      </p:sp>
      <p:sp>
        <p:nvSpPr>
          <p:cNvPr name="AutoShape 11" id="11"/>
          <p:cNvSpPr/>
          <p:nvPr/>
        </p:nvSpPr>
        <p:spPr>
          <a:xfrm flipV="true">
            <a:off x="10641754" y="6115870"/>
            <a:ext cx="0" cy="639452"/>
          </a:xfrm>
          <a:prstGeom prst="line">
            <a:avLst/>
          </a:prstGeom>
          <a:ln cap="flat" w="76200">
            <a:solidFill>
              <a:srgbClr val="EF0606"/>
            </a:solidFill>
            <a:prstDash val="solid"/>
            <a:headEnd type="none" len="sm" w="sm"/>
            <a:tailEnd type="arrow" len="sm" w="med"/>
          </a:ln>
        </p:spPr>
      </p:sp>
      <p:sp>
        <p:nvSpPr>
          <p:cNvPr name="AutoShape 12" id="12"/>
          <p:cNvSpPr/>
          <p:nvPr/>
        </p:nvSpPr>
        <p:spPr>
          <a:xfrm flipV="true">
            <a:off x="11663159" y="5995986"/>
            <a:ext cx="0" cy="639452"/>
          </a:xfrm>
          <a:prstGeom prst="line">
            <a:avLst/>
          </a:prstGeom>
          <a:ln cap="flat" w="76200">
            <a:solidFill>
              <a:srgbClr val="EF0606"/>
            </a:solidFill>
            <a:prstDash val="solid"/>
            <a:headEnd type="none" len="sm" w="sm"/>
            <a:tailEnd type="arrow" len="sm" w="med"/>
          </a:ln>
        </p:spPr>
      </p:sp>
      <p:grpSp>
        <p:nvGrpSpPr>
          <p:cNvPr name="Group 13" id="13"/>
          <p:cNvGrpSpPr/>
          <p:nvPr/>
        </p:nvGrpSpPr>
        <p:grpSpPr>
          <a:xfrm rot="0">
            <a:off x="16494339" y="0"/>
            <a:ext cx="4153313" cy="11227499"/>
            <a:chOff x="0" y="0"/>
            <a:chExt cx="5537750" cy="14969998"/>
          </a:xfrm>
        </p:grpSpPr>
        <p:grpSp>
          <p:nvGrpSpPr>
            <p:cNvPr name="Group 14" id="14"/>
            <p:cNvGrpSpPr/>
            <p:nvPr/>
          </p:nvGrpSpPr>
          <p:grpSpPr>
            <a:xfrm rot="0">
              <a:off x="0" y="0"/>
              <a:ext cx="2391547" cy="13716000"/>
              <a:chOff x="0" y="0"/>
              <a:chExt cx="472404" cy="2709333"/>
            </a:xfrm>
          </p:grpSpPr>
          <p:sp>
            <p:nvSpPr>
              <p:cNvPr name="Freeform 15" id="15"/>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6" id="16"/>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0" y="9432248"/>
              <a:ext cx="5537750" cy="553775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0" id="20"/>
          <p:cNvSpPr txBox="true"/>
          <p:nvPr/>
        </p:nvSpPr>
        <p:spPr>
          <a:xfrm rot="0">
            <a:off x="16944529" y="8740273"/>
            <a:ext cx="62954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Inter Integrated Circuit (I2C)</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65911" y="4109568"/>
            <a:ext cx="10300341" cy="3572372"/>
          </a:xfrm>
          <a:custGeom>
            <a:avLst/>
            <a:gdLst/>
            <a:ahLst/>
            <a:cxnLst/>
            <a:rect r="r" b="b" t="t" l="l"/>
            <a:pathLst>
              <a:path h="3572372" w="10300341">
                <a:moveTo>
                  <a:pt x="0" y="0"/>
                </a:moveTo>
                <a:lnTo>
                  <a:pt x="10300341" y="0"/>
                </a:lnTo>
                <a:lnTo>
                  <a:pt x="10300341" y="3572372"/>
                </a:lnTo>
                <a:lnTo>
                  <a:pt x="0" y="3572372"/>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2932324"/>
            <a:ext cx="11560558" cy="763269"/>
          </a:xfrm>
          <a:prstGeom prst="rect">
            <a:avLst/>
          </a:prstGeom>
        </p:spPr>
        <p:txBody>
          <a:bodyPr anchor="t" rtlCol="false" tIns="0" lIns="0" bIns="0" rIns="0">
            <a:spAutoFit/>
          </a:bodyPr>
          <a:lstStyle/>
          <a:p>
            <a:pPr algn="l">
              <a:lnSpc>
                <a:spcPts val="3080"/>
              </a:lnSpc>
            </a:pPr>
            <a:r>
              <a:rPr lang="en-US" sz="2200" b="true">
                <a:solidFill>
                  <a:srgbClr val="051D40"/>
                </a:solidFill>
                <a:latin typeface="Canva Sans Bold"/>
                <a:ea typeface="Canva Sans Bold"/>
                <a:cs typeface="Canva Sans Bold"/>
                <a:sym typeface="Canva Sans Bold"/>
              </a:rPr>
              <a:t>Top Module Simulation</a:t>
            </a:r>
          </a:p>
          <a:p>
            <a:pPr algn="l">
              <a:lnSpc>
                <a:spcPts val="3080"/>
              </a:lnSpc>
            </a:pPr>
            <a:r>
              <a:rPr lang="en-US" sz="2200">
                <a:solidFill>
                  <a:srgbClr val="051D40"/>
                </a:solidFill>
                <a:latin typeface="Canva Sans"/>
                <a:ea typeface="Canva Sans"/>
                <a:cs typeface="Canva Sans"/>
                <a:sym typeface="Canva Sans"/>
              </a:rPr>
              <a:t>Transcript View of the I2C Top Module Simulation. </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84191" y="8740273"/>
            <a:ext cx="55021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First In First Out (FIFO)</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61382" y="3924194"/>
            <a:ext cx="7385291" cy="3360307"/>
          </a:xfrm>
          <a:custGeom>
            <a:avLst/>
            <a:gdLst/>
            <a:ahLst/>
            <a:cxnLst/>
            <a:rect r="r" b="b" t="t" l="l"/>
            <a:pathLst>
              <a:path h="3360307" w="7385291">
                <a:moveTo>
                  <a:pt x="0" y="0"/>
                </a:moveTo>
                <a:lnTo>
                  <a:pt x="7385290" y="0"/>
                </a:lnTo>
                <a:lnTo>
                  <a:pt x="7385290" y="3360307"/>
                </a:lnTo>
                <a:lnTo>
                  <a:pt x="0" y="3360307"/>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What is FIFO</a:t>
            </a:r>
          </a:p>
        </p:txBody>
      </p:sp>
      <p:sp>
        <p:nvSpPr>
          <p:cNvPr name="TextBox 9" id="9"/>
          <p:cNvSpPr txBox="true"/>
          <p:nvPr/>
        </p:nvSpPr>
        <p:spPr>
          <a:xfrm rot="0">
            <a:off x="1835802" y="2932324"/>
            <a:ext cx="11560558" cy="76326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051D40"/>
                </a:solidFill>
                <a:latin typeface="Canva Sans"/>
                <a:ea typeface="Canva Sans"/>
                <a:cs typeface="Canva Sans"/>
                <a:sym typeface="Canva Sans"/>
              </a:rPr>
              <a:t>A </a:t>
            </a:r>
            <a:r>
              <a:rPr lang="en-US" b="true" sz="2200">
                <a:solidFill>
                  <a:srgbClr val="051D40"/>
                </a:solidFill>
                <a:latin typeface="Canva Sans Bold"/>
                <a:ea typeface="Canva Sans Bold"/>
                <a:cs typeface="Canva Sans Bold"/>
                <a:sym typeface="Canva Sans Bold"/>
              </a:rPr>
              <a:t>FIFO </a:t>
            </a:r>
            <a:r>
              <a:rPr lang="en-US" sz="2200">
                <a:solidFill>
                  <a:srgbClr val="051D40"/>
                </a:solidFill>
                <a:latin typeface="Canva Sans"/>
                <a:ea typeface="Canva Sans"/>
                <a:cs typeface="Canva Sans"/>
                <a:sym typeface="Canva Sans"/>
              </a:rPr>
              <a:t>is a </a:t>
            </a:r>
            <a:r>
              <a:rPr lang="en-US" b="true" sz="2200">
                <a:solidFill>
                  <a:srgbClr val="051D40"/>
                </a:solidFill>
                <a:latin typeface="Canva Sans Bold"/>
                <a:ea typeface="Canva Sans Bold"/>
                <a:cs typeface="Canva Sans Bold"/>
                <a:sym typeface="Canva Sans Bold"/>
              </a:rPr>
              <a:t>queue-based memory structure </a:t>
            </a:r>
            <a:r>
              <a:rPr lang="en-US" sz="2200">
                <a:solidFill>
                  <a:srgbClr val="051D40"/>
                </a:solidFill>
                <a:latin typeface="Canva Sans"/>
                <a:ea typeface="Canva Sans"/>
                <a:cs typeface="Canva Sans"/>
                <a:sym typeface="Canva Sans"/>
              </a:rPr>
              <a:t>that stores data in the order it arrives and retrieves it in the same order.</a:t>
            </a:r>
          </a:p>
        </p:txBody>
      </p:sp>
      <p:sp>
        <p:nvSpPr>
          <p:cNvPr name="TextBox 10" id="10"/>
          <p:cNvSpPr txBox="true"/>
          <p:nvPr/>
        </p:nvSpPr>
        <p:spPr>
          <a:xfrm rot="0">
            <a:off x="1609132" y="7532151"/>
            <a:ext cx="11560558" cy="1934844"/>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051D40"/>
                </a:solidFill>
                <a:latin typeface="Canva Sans"/>
                <a:ea typeface="Canva Sans"/>
                <a:cs typeface="Canva Sans"/>
                <a:sym typeface="Canva Sans"/>
              </a:rPr>
              <a:t>At the input side, this FIFO has to take 4 inputs sequentially and have to concatenate the </a:t>
            </a:r>
            <a:r>
              <a:rPr lang="en-US" b="true" sz="2200">
                <a:solidFill>
                  <a:srgbClr val="051D40"/>
                </a:solidFill>
                <a:latin typeface="Canva Sans Bold"/>
                <a:ea typeface="Canva Sans Bold"/>
                <a:cs typeface="Canva Sans Bold"/>
                <a:sym typeface="Canva Sans Bold"/>
              </a:rPr>
              <a:t>4 words into one 32-bit chunks </a:t>
            </a:r>
            <a:r>
              <a:rPr lang="en-US" sz="2200">
                <a:solidFill>
                  <a:srgbClr val="051D40"/>
                </a:solidFill>
                <a:latin typeface="Canva Sans"/>
                <a:ea typeface="Canva Sans"/>
                <a:cs typeface="Canva Sans"/>
                <a:sym typeface="Canva Sans"/>
              </a:rPr>
              <a:t>to pass as a complete 32-bit instruction to the processor.</a:t>
            </a:r>
          </a:p>
          <a:p>
            <a:pPr algn="l" marL="474986" indent="-237493" lvl="1">
              <a:lnSpc>
                <a:spcPts val="3080"/>
              </a:lnSpc>
              <a:buFont typeface="Arial"/>
              <a:buChar char="•"/>
            </a:pPr>
            <a:r>
              <a:rPr lang="en-US" sz="2200">
                <a:solidFill>
                  <a:srgbClr val="051D40"/>
                </a:solidFill>
                <a:latin typeface="Canva Sans"/>
                <a:ea typeface="Canva Sans"/>
                <a:cs typeface="Canva Sans"/>
                <a:sym typeface="Canva Sans"/>
              </a:rPr>
              <a:t>Then at the output, this FIFO should break the </a:t>
            </a:r>
            <a:r>
              <a:rPr lang="en-US" b="true" sz="2200">
                <a:solidFill>
                  <a:srgbClr val="051D40"/>
                </a:solidFill>
                <a:latin typeface="Canva Sans Bold"/>
                <a:ea typeface="Canva Sans Bold"/>
                <a:cs typeface="Canva Sans Bold"/>
                <a:sym typeface="Canva Sans Bold"/>
              </a:rPr>
              <a:t>32-bit chunk into 4 words </a:t>
            </a:r>
            <a:r>
              <a:rPr lang="en-US" sz="2200">
                <a:solidFill>
                  <a:srgbClr val="051D40"/>
                </a:solidFill>
                <a:latin typeface="Canva Sans"/>
                <a:ea typeface="Canva Sans"/>
                <a:cs typeface="Canva Sans"/>
                <a:sym typeface="Canva Sans"/>
              </a:rPr>
              <a:t>and pass them to output.</a:t>
            </a:r>
          </a:p>
        </p:txBody>
      </p:sp>
      <p:grpSp>
        <p:nvGrpSpPr>
          <p:cNvPr name="Group 11" id="11"/>
          <p:cNvGrpSpPr/>
          <p:nvPr/>
        </p:nvGrpSpPr>
        <p:grpSpPr>
          <a:xfrm rot="0">
            <a:off x="16494339" y="0"/>
            <a:ext cx="4153313" cy="11227499"/>
            <a:chOff x="0" y="0"/>
            <a:chExt cx="5537750" cy="14969998"/>
          </a:xfrm>
        </p:grpSpPr>
        <p:grpSp>
          <p:nvGrpSpPr>
            <p:cNvPr name="Group 12" id="12"/>
            <p:cNvGrpSpPr/>
            <p:nvPr/>
          </p:nvGrpSpPr>
          <p:grpSpPr>
            <a:xfrm rot="0">
              <a:off x="0" y="0"/>
              <a:ext cx="2391547" cy="13716000"/>
              <a:chOff x="0" y="0"/>
              <a:chExt cx="472404" cy="2709333"/>
            </a:xfrm>
          </p:grpSpPr>
          <p:sp>
            <p:nvSpPr>
              <p:cNvPr name="Freeform 13" id="13"/>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4" id="14"/>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9432248"/>
              <a:ext cx="5537750" cy="55377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8" id="18"/>
          <p:cNvSpPr txBox="true"/>
          <p:nvPr/>
        </p:nvSpPr>
        <p:spPr>
          <a:xfrm rot="0">
            <a:off x="16953681" y="8740273"/>
            <a:ext cx="61123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First In First Out (FIFO)</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28474" y="3924194"/>
            <a:ext cx="10667886" cy="5987351"/>
          </a:xfrm>
          <a:custGeom>
            <a:avLst/>
            <a:gdLst/>
            <a:ahLst/>
            <a:cxnLst/>
            <a:rect r="r" b="b" t="t" l="l"/>
            <a:pathLst>
              <a:path h="5987351" w="10667886">
                <a:moveTo>
                  <a:pt x="0" y="0"/>
                </a:moveTo>
                <a:lnTo>
                  <a:pt x="10667886" y="0"/>
                </a:lnTo>
                <a:lnTo>
                  <a:pt x="10667886" y="5987351"/>
                </a:lnTo>
                <a:lnTo>
                  <a:pt x="0" y="5987351"/>
                </a:lnTo>
                <a:lnTo>
                  <a:pt x="0" y="0"/>
                </a:lnTo>
                <a:close/>
              </a:path>
            </a:pathLst>
          </a:custGeom>
          <a:blipFill>
            <a:blip r:embed="rId4"/>
            <a:stretch>
              <a:fillRect l="0" t="0" r="0" b="0"/>
            </a:stretch>
          </a:blipFill>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2932324"/>
            <a:ext cx="11560558" cy="763269"/>
          </a:xfrm>
          <a:prstGeom prst="rect">
            <a:avLst/>
          </a:prstGeom>
        </p:spPr>
        <p:txBody>
          <a:bodyPr anchor="t" rtlCol="false" tIns="0" lIns="0" bIns="0" rIns="0">
            <a:spAutoFit/>
          </a:bodyPr>
          <a:lstStyle/>
          <a:p>
            <a:pPr algn="l">
              <a:lnSpc>
                <a:spcPts val="3080"/>
              </a:lnSpc>
            </a:pPr>
            <a:r>
              <a:rPr lang="en-US" sz="2200">
                <a:solidFill>
                  <a:srgbClr val="051D40"/>
                </a:solidFill>
                <a:latin typeface="Canva Sans"/>
                <a:ea typeface="Canva Sans"/>
                <a:cs typeface="Canva Sans"/>
                <a:sym typeface="Canva Sans"/>
              </a:rPr>
              <a:t>This FIFO takes 4 data points seen on port </a:t>
            </a:r>
            <a:r>
              <a:rPr lang="en-US" b="true" sz="2200" i="true">
                <a:solidFill>
                  <a:srgbClr val="051D40"/>
                </a:solidFill>
                <a:latin typeface="Canva Sans Bold Italics"/>
                <a:ea typeface="Canva Sans Bold Italics"/>
                <a:cs typeface="Canva Sans Bold Italics"/>
                <a:sym typeface="Canva Sans Bold Italics"/>
              </a:rPr>
              <a:t>data_in </a:t>
            </a:r>
            <a:r>
              <a:rPr lang="en-US" sz="2200">
                <a:solidFill>
                  <a:srgbClr val="051D40"/>
                </a:solidFill>
                <a:latin typeface="Canva Sans"/>
                <a:ea typeface="Canva Sans"/>
                <a:cs typeface="Canva Sans"/>
                <a:sym typeface="Canva Sans"/>
              </a:rPr>
              <a:t>and then concatenates them and sends them to it’s output as seen on port </a:t>
            </a:r>
            <a:r>
              <a:rPr lang="en-US" b="true" sz="2200" i="true">
                <a:solidFill>
                  <a:srgbClr val="051D40"/>
                </a:solidFill>
                <a:latin typeface="Canva Sans Bold Italics"/>
                <a:ea typeface="Canva Sans Bold Italics"/>
                <a:cs typeface="Canva Sans Bold Italics"/>
                <a:sym typeface="Canva Sans Bold Italics"/>
              </a:rPr>
              <a:t>data_out</a:t>
            </a:r>
            <a:r>
              <a:rPr lang="en-US" sz="2200">
                <a:solidFill>
                  <a:srgbClr val="051D40"/>
                </a:solidFill>
                <a:latin typeface="Canva Sans"/>
                <a:ea typeface="Canva Sans"/>
                <a:cs typeface="Canva Sans"/>
                <a:sym typeface="Canva Sans"/>
              </a:rPr>
              <a:t>.</a:t>
            </a:r>
          </a:p>
        </p:txBody>
      </p:sp>
      <p:sp>
        <p:nvSpPr>
          <p:cNvPr name="AutoShape 10" id="10"/>
          <p:cNvSpPr/>
          <p:nvPr/>
        </p:nvSpPr>
        <p:spPr>
          <a:xfrm>
            <a:off x="5561603" y="5363616"/>
            <a:ext cx="752254" cy="0"/>
          </a:xfrm>
          <a:prstGeom prst="line">
            <a:avLst/>
          </a:prstGeom>
          <a:ln cap="flat" w="76200">
            <a:solidFill>
              <a:srgbClr val="EF0606"/>
            </a:solidFill>
            <a:prstDash val="solid"/>
            <a:headEnd type="none" len="sm" w="sm"/>
            <a:tailEnd type="arrow" len="sm" w="med"/>
          </a:ln>
        </p:spPr>
      </p:sp>
      <p:sp>
        <p:nvSpPr>
          <p:cNvPr name="AutoShape 11" id="11"/>
          <p:cNvSpPr/>
          <p:nvPr/>
        </p:nvSpPr>
        <p:spPr>
          <a:xfrm flipV="true">
            <a:off x="12766871" y="5739743"/>
            <a:ext cx="0" cy="639452"/>
          </a:xfrm>
          <a:prstGeom prst="line">
            <a:avLst/>
          </a:prstGeom>
          <a:ln cap="flat" w="76200">
            <a:solidFill>
              <a:srgbClr val="EF0606"/>
            </a:solidFill>
            <a:prstDash val="solid"/>
            <a:headEnd type="none" len="sm" w="sm"/>
            <a:tailEnd type="arrow" len="sm" w="med"/>
          </a:ln>
        </p:spPr>
      </p:sp>
      <p:grpSp>
        <p:nvGrpSpPr>
          <p:cNvPr name="Group 12" id="12"/>
          <p:cNvGrpSpPr/>
          <p:nvPr/>
        </p:nvGrpSpPr>
        <p:grpSpPr>
          <a:xfrm rot="0">
            <a:off x="16494339" y="0"/>
            <a:ext cx="4153313" cy="11227499"/>
            <a:chOff x="0" y="0"/>
            <a:chExt cx="5537750" cy="14969998"/>
          </a:xfrm>
        </p:grpSpPr>
        <p:grpSp>
          <p:nvGrpSpPr>
            <p:cNvPr name="Group 13" id="13"/>
            <p:cNvGrpSpPr/>
            <p:nvPr/>
          </p:nvGrpSpPr>
          <p:grpSpPr>
            <a:xfrm rot="0">
              <a:off x="0" y="0"/>
              <a:ext cx="2391547" cy="13716000"/>
              <a:chOff x="0" y="0"/>
              <a:chExt cx="472404" cy="2709333"/>
            </a:xfrm>
          </p:grpSpPr>
          <p:sp>
            <p:nvSpPr>
              <p:cNvPr name="Freeform 14" id="14"/>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5" id="15"/>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9432248"/>
              <a:ext cx="5537750" cy="5537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9" id="19"/>
          <p:cNvSpPr txBox="true"/>
          <p:nvPr/>
        </p:nvSpPr>
        <p:spPr>
          <a:xfrm rot="0">
            <a:off x="16945273" y="8740273"/>
            <a:ext cx="62805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96073" y="1491215"/>
            <a:ext cx="6760246" cy="762000"/>
          </a:xfrm>
          <a:prstGeom prst="rect">
            <a:avLst/>
          </a:prstGeom>
        </p:spPr>
        <p:txBody>
          <a:bodyPr anchor="t" rtlCol="false" tIns="0" lIns="0" bIns="0" rIns="0">
            <a:spAutoFit/>
          </a:bodyPr>
          <a:lstStyle/>
          <a:p>
            <a:pPr algn="l">
              <a:lnSpc>
                <a:spcPts val="6299"/>
              </a:lnSpc>
              <a:spcBef>
                <a:spcPct val="0"/>
              </a:spcBef>
            </a:pPr>
            <a:r>
              <a:rPr lang="en-US" sz="4500">
                <a:solidFill>
                  <a:srgbClr val="051D40"/>
                </a:solidFill>
                <a:latin typeface="Open Sans Extra Bold"/>
                <a:ea typeface="Open Sans Extra Bold"/>
                <a:cs typeface="Open Sans Extra Bold"/>
                <a:sym typeface="Open Sans Extra Bold"/>
              </a:rPr>
              <a:t>Gantt Chart</a:t>
            </a:r>
          </a:p>
        </p:txBody>
      </p:sp>
      <p:grpSp>
        <p:nvGrpSpPr>
          <p:cNvPr name="Group 6" id="6"/>
          <p:cNvGrpSpPr/>
          <p:nvPr/>
        </p:nvGrpSpPr>
        <p:grpSpPr>
          <a:xfrm rot="0">
            <a:off x="16494339" y="0"/>
            <a:ext cx="4153313" cy="11227499"/>
            <a:chOff x="0" y="0"/>
            <a:chExt cx="5537750" cy="14969998"/>
          </a:xfrm>
        </p:grpSpPr>
        <p:grpSp>
          <p:nvGrpSpPr>
            <p:cNvPr name="Group 7" id="7"/>
            <p:cNvGrpSpPr/>
            <p:nvPr/>
          </p:nvGrpSpPr>
          <p:grpSpPr>
            <a:xfrm rot="0">
              <a:off x="0" y="0"/>
              <a:ext cx="2391547" cy="13716000"/>
              <a:chOff x="0" y="0"/>
              <a:chExt cx="472404" cy="2709333"/>
            </a:xfrm>
          </p:grpSpPr>
          <p:sp>
            <p:nvSpPr>
              <p:cNvPr name="Freeform 8" id="8"/>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9" id="9"/>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9432248"/>
              <a:ext cx="5537750" cy="5537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graphicFrame>
        <p:nvGraphicFramePr>
          <p:cNvPr name="Object 13" id="13"/>
          <p:cNvGraphicFramePr/>
          <p:nvPr/>
        </p:nvGraphicFramePr>
        <p:xfrm>
          <a:off x="1341169" y="2382600"/>
          <a:ext cx="13830300" cy="5142262"/>
        </p:xfrm>
        <a:graphic>
          <a:graphicData uri="http://schemas.openxmlformats.org/presentationml/2006/ole">
            <p:oleObj imgW="16586200" imgH="78994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14" id="14"/>
          <p:cNvSpPr txBox="true"/>
          <p:nvPr/>
        </p:nvSpPr>
        <p:spPr>
          <a:xfrm rot="0">
            <a:off x="17101245" y="8740273"/>
            <a:ext cx="316111"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First In First Out (FIFO)</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81089" y="3924194"/>
            <a:ext cx="10269986" cy="6123479"/>
          </a:xfrm>
          <a:custGeom>
            <a:avLst/>
            <a:gdLst/>
            <a:ahLst/>
            <a:cxnLst/>
            <a:rect r="r" b="b" t="t" l="l"/>
            <a:pathLst>
              <a:path h="6123479" w="10269986">
                <a:moveTo>
                  <a:pt x="0" y="0"/>
                </a:moveTo>
                <a:lnTo>
                  <a:pt x="10269985" y="0"/>
                </a:lnTo>
                <a:lnTo>
                  <a:pt x="10269985" y="6123479"/>
                </a:lnTo>
                <a:lnTo>
                  <a:pt x="0" y="6123479"/>
                </a:lnTo>
                <a:lnTo>
                  <a:pt x="0" y="0"/>
                </a:lnTo>
                <a:close/>
              </a:path>
            </a:pathLst>
          </a:custGeom>
          <a:blipFill>
            <a:blip r:embed="rId4"/>
            <a:stretch>
              <a:fillRect l="0" t="0" r="0" b="0"/>
            </a:stretch>
          </a:blipFill>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2932324"/>
            <a:ext cx="11560558" cy="763269"/>
          </a:xfrm>
          <a:prstGeom prst="rect">
            <a:avLst/>
          </a:prstGeom>
        </p:spPr>
        <p:txBody>
          <a:bodyPr anchor="t" rtlCol="false" tIns="0" lIns="0" bIns="0" rIns="0">
            <a:spAutoFit/>
          </a:bodyPr>
          <a:lstStyle/>
          <a:p>
            <a:pPr algn="l">
              <a:lnSpc>
                <a:spcPts val="3080"/>
              </a:lnSpc>
            </a:pPr>
            <a:r>
              <a:rPr lang="en-US" sz="2200">
                <a:solidFill>
                  <a:srgbClr val="051D40"/>
                </a:solidFill>
                <a:latin typeface="Canva Sans"/>
                <a:ea typeface="Canva Sans"/>
                <a:cs typeface="Canva Sans"/>
                <a:sym typeface="Canva Sans"/>
              </a:rPr>
              <a:t>This FIFO takes 32-bit chunk seen on port </a:t>
            </a:r>
            <a:r>
              <a:rPr lang="en-US" b="true" sz="2200" i="true">
                <a:solidFill>
                  <a:srgbClr val="051D40"/>
                </a:solidFill>
                <a:latin typeface="Canva Sans Bold Italics"/>
                <a:ea typeface="Canva Sans Bold Italics"/>
                <a:cs typeface="Canva Sans Bold Italics"/>
                <a:sym typeface="Canva Sans Bold Italics"/>
              </a:rPr>
              <a:t>data_in </a:t>
            </a:r>
            <a:r>
              <a:rPr lang="en-US" sz="2200">
                <a:solidFill>
                  <a:srgbClr val="051D40"/>
                </a:solidFill>
                <a:latin typeface="Canva Sans"/>
                <a:ea typeface="Canva Sans"/>
                <a:cs typeface="Canva Sans"/>
                <a:sym typeface="Canva Sans"/>
              </a:rPr>
              <a:t>and then splits into 4 words and sends them to it’s output one by one as seen on port </a:t>
            </a:r>
            <a:r>
              <a:rPr lang="en-US" b="true" sz="2200" i="true">
                <a:solidFill>
                  <a:srgbClr val="051D40"/>
                </a:solidFill>
                <a:latin typeface="Canva Sans Bold Italics"/>
                <a:ea typeface="Canva Sans Bold Italics"/>
                <a:cs typeface="Canva Sans Bold Italics"/>
                <a:sym typeface="Canva Sans Bold Italics"/>
              </a:rPr>
              <a:t>data_out</a:t>
            </a:r>
            <a:r>
              <a:rPr lang="en-US" sz="2200">
                <a:solidFill>
                  <a:srgbClr val="051D40"/>
                </a:solidFill>
                <a:latin typeface="Canva Sans"/>
                <a:ea typeface="Canva Sans"/>
                <a:cs typeface="Canva Sans"/>
                <a:sym typeface="Canva Sans"/>
              </a:rPr>
              <a:t>.</a:t>
            </a:r>
          </a:p>
        </p:txBody>
      </p:sp>
      <p:sp>
        <p:nvSpPr>
          <p:cNvPr name="AutoShape 10" id="10"/>
          <p:cNvSpPr/>
          <p:nvPr/>
        </p:nvSpPr>
        <p:spPr>
          <a:xfrm>
            <a:off x="3766360" y="7318436"/>
            <a:ext cx="752254" cy="0"/>
          </a:xfrm>
          <a:prstGeom prst="line">
            <a:avLst/>
          </a:prstGeom>
          <a:ln cap="flat" w="76200">
            <a:solidFill>
              <a:srgbClr val="EF0606"/>
            </a:solidFill>
            <a:prstDash val="solid"/>
            <a:headEnd type="none" len="sm" w="sm"/>
            <a:tailEnd type="arrow" len="sm" w="med"/>
          </a:ln>
        </p:spPr>
      </p:sp>
      <p:sp>
        <p:nvSpPr>
          <p:cNvPr name="AutoShape 11" id="11"/>
          <p:cNvSpPr/>
          <p:nvPr/>
        </p:nvSpPr>
        <p:spPr>
          <a:xfrm flipV="true">
            <a:off x="9182100" y="7681265"/>
            <a:ext cx="0" cy="639452"/>
          </a:xfrm>
          <a:prstGeom prst="line">
            <a:avLst/>
          </a:prstGeom>
          <a:ln cap="flat" w="76200">
            <a:solidFill>
              <a:srgbClr val="EF0606"/>
            </a:solidFill>
            <a:prstDash val="solid"/>
            <a:headEnd type="none" len="sm" w="sm"/>
            <a:tailEnd type="arrow" len="sm" w="med"/>
          </a:ln>
        </p:spPr>
      </p:sp>
      <p:grpSp>
        <p:nvGrpSpPr>
          <p:cNvPr name="Group 12" id="12"/>
          <p:cNvGrpSpPr/>
          <p:nvPr/>
        </p:nvGrpSpPr>
        <p:grpSpPr>
          <a:xfrm rot="0">
            <a:off x="16494339" y="0"/>
            <a:ext cx="4153313" cy="11227499"/>
            <a:chOff x="0" y="0"/>
            <a:chExt cx="5537750" cy="14969998"/>
          </a:xfrm>
        </p:grpSpPr>
        <p:grpSp>
          <p:nvGrpSpPr>
            <p:cNvPr name="Group 13" id="13"/>
            <p:cNvGrpSpPr/>
            <p:nvPr/>
          </p:nvGrpSpPr>
          <p:grpSpPr>
            <a:xfrm rot="0">
              <a:off x="0" y="0"/>
              <a:ext cx="2391547" cy="13716000"/>
              <a:chOff x="0" y="0"/>
              <a:chExt cx="472404" cy="2709333"/>
            </a:xfrm>
          </p:grpSpPr>
          <p:sp>
            <p:nvSpPr>
              <p:cNvPr name="Freeform 14" id="14"/>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5" id="15"/>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9432248"/>
              <a:ext cx="5537750" cy="5537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9" id="19"/>
          <p:cNvSpPr txBox="true"/>
          <p:nvPr/>
        </p:nvSpPr>
        <p:spPr>
          <a:xfrm rot="0">
            <a:off x="16924065" y="8740273"/>
            <a:ext cx="670471"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First In First Out (FIFO)</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80334" y="225968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01977" y="3533669"/>
            <a:ext cx="9828209" cy="2241048"/>
          </a:xfrm>
          <a:custGeom>
            <a:avLst/>
            <a:gdLst/>
            <a:ahLst/>
            <a:cxnLst/>
            <a:rect r="r" b="b" t="t" l="l"/>
            <a:pathLst>
              <a:path h="2241048" w="9828209">
                <a:moveTo>
                  <a:pt x="0" y="0"/>
                </a:moveTo>
                <a:lnTo>
                  <a:pt x="9828209" y="0"/>
                </a:lnTo>
                <a:lnTo>
                  <a:pt x="9828209" y="2241047"/>
                </a:lnTo>
                <a:lnTo>
                  <a:pt x="0" y="2241047"/>
                </a:lnTo>
                <a:lnTo>
                  <a:pt x="0" y="0"/>
                </a:lnTo>
                <a:close/>
              </a:path>
            </a:pathLst>
          </a:custGeom>
          <a:blipFill>
            <a:blip r:embed="rId4"/>
            <a:stretch>
              <a:fillRect l="0" t="0" r="0" b="0"/>
            </a:stretch>
          </a:blipFill>
          <a:ln w="9525" cap="sq">
            <a:solidFill>
              <a:srgbClr val="000000"/>
            </a:solidFill>
            <a:prstDash val="solid"/>
            <a:miter/>
          </a:ln>
        </p:spPr>
      </p:sp>
      <p:sp>
        <p:nvSpPr>
          <p:cNvPr name="TextBox 8" id="8"/>
          <p:cNvSpPr txBox="true"/>
          <p:nvPr/>
        </p:nvSpPr>
        <p:spPr>
          <a:xfrm rot="0">
            <a:off x="2203121" y="2227477"/>
            <a:ext cx="8985676"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Simulation Results</a:t>
            </a:r>
          </a:p>
        </p:txBody>
      </p:sp>
      <p:sp>
        <p:nvSpPr>
          <p:cNvPr name="TextBox 9" id="9"/>
          <p:cNvSpPr txBox="true"/>
          <p:nvPr/>
        </p:nvSpPr>
        <p:spPr>
          <a:xfrm rot="0">
            <a:off x="1835802" y="2932324"/>
            <a:ext cx="11560558" cy="372744"/>
          </a:xfrm>
          <a:prstGeom prst="rect">
            <a:avLst/>
          </a:prstGeom>
        </p:spPr>
        <p:txBody>
          <a:bodyPr anchor="t" rtlCol="false" tIns="0" lIns="0" bIns="0" rIns="0">
            <a:spAutoFit/>
          </a:bodyPr>
          <a:lstStyle/>
          <a:p>
            <a:pPr algn="l">
              <a:lnSpc>
                <a:spcPts val="3080"/>
              </a:lnSpc>
            </a:pPr>
            <a:r>
              <a:rPr lang="en-US" sz="2200">
                <a:solidFill>
                  <a:srgbClr val="051D40"/>
                </a:solidFill>
                <a:latin typeface="Canva Sans"/>
                <a:ea typeface="Canva Sans"/>
                <a:cs typeface="Canva Sans"/>
                <a:sym typeface="Canva Sans"/>
              </a:rPr>
              <a:t>Transcript view of FIFO Simulation</a:t>
            </a:r>
          </a:p>
        </p:txBody>
      </p:sp>
      <p:grpSp>
        <p:nvGrpSpPr>
          <p:cNvPr name="Group 10" id="10"/>
          <p:cNvGrpSpPr/>
          <p:nvPr/>
        </p:nvGrpSpPr>
        <p:grpSpPr>
          <a:xfrm rot="0">
            <a:off x="16494339" y="0"/>
            <a:ext cx="4153313" cy="11227499"/>
            <a:chOff x="0" y="0"/>
            <a:chExt cx="5537750" cy="14969998"/>
          </a:xfrm>
        </p:grpSpPr>
        <p:grpSp>
          <p:nvGrpSpPr>
            <p:cNvPr name="Group 11" id="11"/>
            <p:cNvGrpSpPr/>
            <p:nvPr/>
          </p:nvGrpSpPr>
          <p:grpSpPr>
            <a:xfrm rot="0">
              <a:off x="0" y="0"/>
              <a:ext cx="2391547" cy="13716000"/>
              <a:chOff x="0" y="0"/>
              <a:chExt cx="472404" cy="2709333"/>
            </a:xfrm>
          </p:grpSpPr>
          <p:sp>
            <p:nvSpPr>
              <p:cNvPr name="Freeform 12" id="12"/>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3" id="13"/>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9432248"/>
              <a:ext cx="5537750" cy="55377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6968415" y="8740273"/>
            <a:ext cx="58176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68384" y="942975"/>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APPLICATIONS</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939585" y="1971897"/>
            <a:ext cx="510937" cy="453341"/>
          </a:xfrm>
          <a:custGeom>
            <a:avLst/>
            <a:gdLst/>
            <a:ahLst/>
            <a:cxnLst/>
            <a:rect r="r" b="b" t="t" l="l"/>
            <a:pathLst>
              <a:path h="453341" w="510937">
                <a:moveTo>
                  <a:pt x="0" y="0"/>
                </a:moveTo>
                <a:lnTo>
                  <a:pt x="510938" y="0"/>
                </a:lnTo>
                <a:lnTo>
                  <a:pt x="510938"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494339" y="0"/>
            <a:ext cx="4153313" cy="11227499"/>
            <a:chOff x="0" y="0"/>
            <a:chExt cx="5537750" cy="14969998"/>
          </a:xfrm>
        </p:grpSpPr>
        <p:grpSp>
          <p:nvGrpSpPr>
            <p:cNvPr name="Group 8" id="8"/>
            <p:cNvGrpSpPr/>
            <p:nvPr/>
          </p:nvGrpSpPr>
          <p:grpSpPr>
            <a:xfrm rot="0">
              <a:off x="0" y="0"/>
              <a:ext cx="2391547" cy="13716000"/>
              <a:chOff x="0" y="0"/>
              <a:chExt cx="472404" cy="2709333"/>
            </a:xfrm>
          </p:grpSpPr>
          <p:sp>
            <p:nvSpPr>
              <p:cNvPr name="Freeform 9" id="9"/>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0" id="10"/>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9432248"/>
              <a:ext cx="5537750" cy="5537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4" id="14"/>
          <p:cNvSpPr txBox="true"/>
          <p:nvPr/>
        </p:nvSpPr>
        <p:spPr>
          <a:xfrm rot="0">
            <a:off x="1968384" y="2648515"/>
            <a:ext cx="11560558" cy="7011669"/>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Purpose: </a:t>
            </a:r>
            <a:r>
              <a:rPr lang="en-US" sz="2200">
                <a:solidFill>
                  <a:srgbClr val="051D40"/>
                </a:solidFill>
                <a:latin typeface="Canva Sans"/>
                <a:ea typeface="Canva Sans"/>
                <a:cs typeface="Canva Sans"/>
                <a:sym typeface="Canva Sans"/>
              </a:rPr>
              <a:t>Enhances industrial machinery by processing real-time data from sensors to improve performance, ensure operational efficiency, and maintain safety.</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Sensor Data Acquisition: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UART interfaces receive sensor data (e.g., temperature, pressure) from external sources.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Chosen for its simplicity and reliable long-distance communication.</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Data Processing:</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RISC-V processor analyzes incoming data to trigger appropriate safety or control responses.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Example: Activates safety mechanisms if critical parameters exceed set limits.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Output Control:</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I2C bus transmits processed data to actuators, displays, or motor controllers.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Suitable for managing multiple devices efficiently within the system.</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System Benefits: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Modular architecture supports efficient monitoring, real-time response, and robust safety measures, enhancing overall industrial productivity and reliability.</a:t>
            </a:r>
          </a:p>
        </p:txBody>
      </p:sp>
      <p:sp>
        <p:nvSpPr>
          <p:cNvPr name="Freeform 15" id="15"/>
          <p:cNvSpPr/>
          <p:nvPr/>
        </p:nvSpPr>
        <p:spPr>
          <a:xfrm flipH="false" flipV="false" rot="0">
            <a:off x="13528942" y="1371599"/>
            <a:ext cx="4759058" cy="2746931"/>
          </a:xfrm>
          <a:custGeom>
            <a:avLst/>
            <a:gdLst/>
            <a:ahLst/>
            <a:cxnLst/>
            <a:rect r="r" b="b" t="t" l="l"/>
            <a:pathLst>
              <a:path h="2746931" w="4759058">
                <a:moveTo>
                  <a:pt x="0" y="0"/>
                </a:moveTo>
                <a:lnTo>
                  <a:pt x="4759058" y="0"/>
                </a:lnTo>
                <a:lnTo>
                  <a:pt x="4759058" y="2746931"/>
                </a:lnTo>
                <a:lnTo>
                  <a:pt x="0" y="2746931"/>
                </a:lnTo>
                <a:lnTo>
                  <a:pt x="0" y="0"/>
                </a:lnTo>
                <a:close/>
              </a:path>
            </a:pathLst>
          </a:custGeom>
          <a:blipFill>
            <a:blip r:embed="rId4"/>
            <a:stretch>
              <a:fillRect l="0" t="0" r="0" b="0"/>
            </a:stretch>
          </a:blipFill>
        </p:spPr>
      </p:sp>
      <p:sp>
        <p:nvSpPr>
          <p:cNvPr name="TextBox 16" id="16"/>
          <p:cNvSpPr txBox="true"/>
          <p:nvPr/>
        </p:nvSpPr>
        <p:spPr>
          <a:xfrm rot="0">
            <a:off x="2562372" y="1939688"/>
            <a:ext cx="10433765" cy="514347"/>
          </a:xfrm>
          <a:prstGeom prst="rect">
            <a:avLst/>
          </a:prstGeom>
        </p:spPr>
        <p:txBody>
          <a:bodyPr anchor="t" rtlCol="false" tIns="0" lIns="0" bIns="0" rIns="0">
            <a:spAutoFit/>
          </a:bodyPr>
          <a:lstStyle/>
          <a:p>
            <a:pPr algn="l">
              <a:lnSpc>
                <a:spcPts val="4200"/>
              </a:lnSpc>
            </a:pPr>
            <a:r>
              <a:rPr lang="en-US" sz="3000">
                <a:solidFill>
                  <a:srgbClr val="051D40"/>
                </a:solidFill>
                <a:latin typeface="Open Sans Extra Bold"/>
                <a:ea typeface="Open Sans Extra Bold"/>
                <a:cs typeface="Open Sans Extra Bold"/>
                <a:sym typeface="Open Sans Extra Bold"/>
              </a:rPr>
              <a:t>Embedded Systems in Industrial Automation</a:t>
            </a:r>
          </a:p>
        </p:txBody>
      </p:sp>
      <p:sp>
        <p:nvSpPr>
          <p:cNvPr name="TextBox 17" id="17"/>
          <p:cNvSpPr txBox="true"/>
          <p:nvPr/>
        </p:nvSpPr>
        <p:spPr>
          <a:xfrm rot="0">
            <a:off x="16959783" y="8740273"/>
            <a:ext cx="59903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68384" y="933605"/>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APPLICATIONS</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939585" y="1962527"/>
            <a:ext cx="510937" cy="453341"/>
          </a:xfrm>
          <a:custGeom>
            <a:avLst/>
            <a:gdLst/>
            <a:ahLst/>
            <a:cxnLst/>
            <a:rect r="r" b="b" t="t" l="l"/>
            <a:pathLst>
              <a:path h="453341" w="510937">
                <a:moveTo>
                  <a:pt x="0" y="0"/>
                </a:moveTo>
                <a:lnTo>
                  <a:pt x="510938" y="0"/>
                </a:lnTo>
                <a:lnTo>
                  <a:pt x="510938"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68384" y="2637156"/>
            <a:ext cx="11560558" cy="662114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Purpose: </a:t>
            </a:r>
            <a:r>
              <a:rPr lang="en-US" sz="2200">
                <a:solidFill>
                  <a:srgbClr val="051D40"/>
                </a:solidFill>
                <a:latin typeface="Canva Sans"/>
                <a:ea typeface="Canva Sans"/>
                <a:cs typeface="Canva Sans"/>
                <a:sym typeface="Canva Sans"/>
              </a:rPr>
              <a:t>Designed to be compact, energy-efficient, and capable of wireless data exchange with other devices or cloud platforms. Can be used in smart homes, environmental monitoring, fitness trackers, and more.</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Sensor Data Acquisition: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UART interfaces receive sensor data (e.g., temperature, humidity, air quality) from external sources.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Provides reliable, simple, and low-power serial communication.</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Data Processing:</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RISC-V processor performs data analysis, anomaly detection, and generates alerts or actions based on sensor input.</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Output Control:</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I2C bus transmits processed data to displays or cloud gateways.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Supports efficient multi-device communication essential for IoT ecosystems.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System Benefits: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Combines efficient sensor interfacing, real-time processing, and low-power operation, making it ideal for embedded IoT solutions requiring reliable connectivity and smart data management.</a:t>
            </a:r>
          </a:p>
        </p:txBody>
      </p:sp>
      <p:grpSp>
        <p:nvGrpSpPr>
          <p:cNvPr name="Group 8" id="8"/>
          <p:cNvGrpSpPr/>
          <p:nvPr/>
        </p:nvGrpSpPr>
        <p:grpSpPr>
          <a:xfrm rot="0">
            <a:off x="16494339" y="0"/>
            <a:ext cx="4153313" cy="11227499"/>
            <a:chOff x="0" y="0"/>
            <a:chExt cx="5537750" cy="14969998"/>
          </a:xfrm>
        </p:grpSpPr>
        <p:grpSp>
          <p:nvGrpSpPr>
            <p:cNvPr name="Group 9" id="9"/>
            <p:cNvGrpSpPr/>
            <p:nvPr/>
          </p:nvGrpSpPr>
          <p:grpSpPr>
            <a:xfrm rot="0">
              <a:off x="0" y="0"/>
              <a:ext cx="2391547" cy="13716000"/>
              <a:chOff x="0" y="0"/>
              <a:chExt cx="472404" cy="2709333"/>
            </a:xfrm>
          </p:grpSpPr>
          <p:sp>
            <p:nvSpPr>
              <p:cNvPr name="Freeform 10" id="10"/>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1" id="11"/>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9432248"/>
              <a:ext cx="5537750" cy="5537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5" id="15"/>
          <p:cNvSpPr/>
          <p:nvPr/>
        </p:nvSpPr>
        <p:spPr>
          <a:xfrm flipH="false" flipV="false" rot="0">
            <a:off x="13528942" y="1362230"/>
            <a:ext cx="4759058" cy="3569294"/>
          </a:xfrm>
          <a:custGeom>
            <a:avLst/>
            <a:gdLst/>
            <a:ahLst/>
            <a:cxnLst/>
            <a:rect r="r" b="b" t="t" l="l"/>
            <a:pathLst>
              <a:path h="3569294" w="4759058">
                <a:moveTo>
                  <a:pt x="0" y="0"/>
                </a:moveTo>
                <a:lnTo>
                  <a:pt x="4759058" y="0"/>
                </a:lnTo>
                <a:lnTo>
                  <a:pt x="4759058" y="3569293"/>
                </a:lnTo>
                <a:lnTo>
                  <a:pt x="0" y="3569293"/>
                </a:lnTo>
                <a:lnTo>
                  <a:pt x="0" y="0"/>
                </a:lnTo>
                <a:close/>
              </a:path>
            </a:pathLst>
          </a:custGeom>
          <a:blipFill>
            <a:blip r:embed="rId4"/>
            <a:stretch>
              <a:fillRect l="0" t="0" r="0" b="0"/>
            </a:stretch>
          </a:blipFill>
        </p:spPr>
      </p:sp>
      <p:sp>
        <p:nvSpPr>
          <p:cNvPr name="TextBox 16" id="16"/>
          <p:cNvSpPr txBox="true"/>
          <p:nvPr/>
        </p:nvSpPr>
        <p:spPr>
          <a:xfrm rot="0">
            <a:off x="2562372" y="1930318"/>
            <a:ext cx="10433765" cy="514347"/>
          </a:xfrm>
          <a:prstGeom prst="rect">
            <a:avLst/>
          </a:prstGeom>
        </p:spPr>
        <p:txBody>
          <a:bodyPr anchor="t" rtlCol="false" tIns="0" lIns="0" bIns="0" rIns="0">
            <a:spAutoFit/>
          </a:bodyPr>
          <a:lstStyle/>
          <a:p>
            <a:pPr algn="l">
              <a:lnSpc>
                <a:spcPts val="4200"/>
              </a:lnSpc>
            </a:pPr>
            <a:r>
              <a:rPr lang="en-US" sz="3000">
                <a:solidFill>
                  <a:srgbClr val="051D40"/>
                </a:solidFill>
                <a:latin typeface="Open Sans Extra Bold"/>
                <a:ea typeface="Open Sans Extra Bold"/>
                <a:cs typeface="Open Sans Extra Bold"/>
                <a:sym typeface="Open Sans Extra Bold"/>
              </a:rPr>
              <a:t> IoT (Internet of Things) Devices:</a:t>
            </a:r>
          </a:p>
        </p:txBody>
      </p:sp>
      <p:sp>
        <p:nvSpPr>
          <p:cNvPr name="TextBox 17" id="17"/>
          <p:cNvSpPr txBox="true"/>
          <p:nvPr/>
        </p:nvSpPr>
        <p:spPr>
          <a:xfrm rot="0">
            <a:off x="16951226" y="8740273"/>
            <a:ext cx="61614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68384" y="942975"/>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APPLICATIONS</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939585" y="1971897"/>
            <a:ext cx="510937" cy="453341"/>
          </a:xfrm>
          <a:custGeom>
            <a:avLst/>
            <a:gdLst/>
            <a:ahLst/>
            <a:cxnLst/>
            <a:rect r="r" b="b" t="t" l="l"/>
            <a:pathLst>
              <a:path h="453341" w="510937">
                <a:moveTo>
                  <a:pt x="0" y="0"/>
                </a:moveTo>
                <a:lnTo>
                  <a:pt x="510938" y="0"/>
                </a:lnTo>
                <a:lnTo>
                  <a:pt x="510938"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68384" y="2646525"/>
            <a:ext cx="11560558" cy="584009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Purpose: </a:t>
            </a:r>
            <a:r>
              <a:rPr lang="en-US" sz="2200">
                <a:solidFill>
                  <a:srgbClr val="051D40"/>
                </a:solidFill>
                <a:latin typeface="Canva Sans"/>
                <a:ea typeface="Canva Sans"/>
                <a:cs typeface="Canva Sans"/>
                <a:sym typeface="Canva Sans"/>
              </a:rPr>
              <a:t>Used in devices like ECG machines, glucose meters, and pulse oximeters to perform real-time health monitoring with high accuracy and speed.</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Sensor Data Acquisition: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UART interfaces collect serial data from medical sensors (e.g., ECG electrodes, glucose sensors).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Ensures reliable, low-latency communication for critical health readings.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Data Processing:</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RISC-V processor analyzes sensor data by performing tasks such as ECG filtering, heart rate calculation, or glucose level estimation.</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Output Control:</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I2C bus sends processed data to displays or external medical systems for real-time visualization or remote monitoring.</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System Benefits: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Provides fast, accurate, and reliable processing of critical health data, ensuring safety, efficiency, and error-free operation in medical environments.</a:t>
            </a:r>
          </a:p>
        </p:txBody>
      </p:sp>
      <p:grpSp>
        <p:nvGrpSpPr>
          <p:cNvPr name="Group 8" id="8"/>
          <p:cNvGrpSpPr/>
          <p:nvPr/>
        </p:nvGrpSpPr>
        <p:grpSpPr>
          <a:xfrm rot="0">
            <a:off x="16494339" y="0"/>
            <a:ext cx="4153313" cy="11227499"/>
            <a:chOff x="0" y="0"/>
            <a:chExt cx="5537750" cy="14969998"/>
          </a:xfrm>
        </p:grpSpPr>
        <p:grpSp>
          <p:nvGrpSpPr>
            <p:cNvPr name="Group 9" id="9"/>
            <p:cNvGrpSpPr/>
            <p:nvPr/>
          </p:nvGrpSpPr>
          <p:grpSpPr>
            <a:xfrm rot="0">
              <a:off x="0" y="0"/>
              <a:ext cx="2391547" cy="13716000"/>
              <a:chOff x="0" y="0"/>
              <a:chExt cx="472404" cy="2709333"/>
            </a:xfrm>
          </p:grpSpPr>
          <p:sp>
            <p:nvSpPr>
              <p:cNvPr name="Freeform 10" id="10"/>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1" id="11"/>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9432248"/>
              <a:ext cx="5537750" cy="5537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5" id="15"/>
          <p:cNvSpPr txBox="true"/>
          <p:nvPr/>
        </p:nvSpPr>
        <p:spPr>
          <a:xfrm rot="0">
            <a:off x="2562372" y="1939688"/>
            <a:ext cx="10433765" cy="514347"/>
          </a:xfrm>
          <a:prstGeom prst="rect">
            <a:avLst/>
          </a:prstGeom>
        </p:spPr>
        <p:txBody>
          <a:bodyPr anchor="t" rtlCol="false" tIns="0" lIns="0" bIns="0" rIns="0">
            <a:spAutoFit/>
          </a:bodyPr>
          <a:lstStyle/>
          <a:p>
            <a:pPr algn="l">
              <a:lnSpc>
                <a:spcPts val="4200"/>
              </a:lnSpc>
            </a:pPr>
            <a:r>
              <a:rPr lang="en-US" sz="3000">
                <a:solidFill>
                  <a:srgbClr val="051D40"/>
                </a:solidFill>
                <a:latin typeface="Open Sans Extra Bold"/>
                <a:ea typeface="Open Sans Extra Bold"/>
                <a:cs typeface="Open Sans Extra Bold"/>
                <a:sym typeface="Open Sans Extra Bold"/>
              </a:rPr>
              <a:t>Medical Devices:</a:t>
            </a:r>
          </a:p>
        </p:txBody>
      </p:sp>
      <p:sp>
        <p:nvSpPr>
          <p:cNvPr name="Freeform 16" id="16"/>
          <p:cNvSpPr/>
          <p:nvPr/>
        </p:nvSpPr>
        <p:spPr>
          <a:xfrm flipH="false" flipV="false" rot="0">
            <a:off x="13528942" y="1371599"/>
            <a:ext cx="4759058" cy="3170172"/>
          </a:xfrm>
          <a:custGeom>
            <a:avLst/>
            <a:gdLst/>
            <a:ahLst/>
            <a:cxnLst/>
            <a:rect r="r" b="b" t="t" l="l"/>
            <a:pathLst>
              <a:path h="3170172" w="4759058">
                <a:moveTo>
                  <a:pt x="0" y="0"/>
                </a:moveTo>
                <a:lnTo>
                  <a:pt x="4759058" y="0"/>
                </a:lnTo>
                <a:lnTo>
                  <a:pt x="4759058" y="3170172"/>
                </a:lnTo>
                <a:lnTo>
                  <a:pt x="0" y="3170172"/>
                </a:lnTo>
                <a:lnTo>
                  <a:pt x="0" y="0"/>
                </a:lnTo>
                <a:close/>
              </a:path>
            </a:pathLst>
          </a:custGeom>
          <a:blipFill>
            <a:blip r:embed="rId4"/>
            <a:stretch>
              <a:fillRect l="0" t="0" r="0" b="0"/>
            </a:stretch>
          </a:blipFill>
          <a:ln w="9525" cap="sq">
            <a:solidFill>
              <a:srgbClr val="000000"/>
            </a:solidFill>
            <a:prstDash val="solid"/>
            <a:miter/>
          </a:ln>
        </p:spPr>
      </p:sp>
      <p:sp>
        <p:nvSpPr>
          <p:cNvPr name="TextBox 17" id="17"/>
          <p:cNvSpPr txBox="true"/>
          <p:nvPr/>
        </p:nvSpPr>
        <p:spPr>
          <a:xfrm rot="0">
            <a:off x="16943263" y="8740273"/>
            <a:ext cx="63207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68384" y="942975"/>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APPLICATIONS</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939585" y="1971897"/>
            <a:ext cx="510937" cy="453341"/>
          </a:xfrm>
          <a:custGeom>
            <a:avLst/>
            <a:gdLst/>
            <a:ahLst/>
            <a:cxnLst/>
            <a:rect r="r" b="b" t="t" l="l"/>
            <a:pathLst>
              <a:path h="453341" w="510937">
                <a:moveTo>
                  <a:pt x="0" y="0"/>
                </a:moveTo>
                <a:lnTo>
                  <a:pt x="510938" y="0"/>
                </a:lnTo>
                <a:lnTo>
                  <a:pt x="510938"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68384" y="2646525"/>
            <a:ext cx="11560558" cy="740219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Purpose: </a:t>
            </a:r>
            <a:r>
              <a:rPr lang="en-US" sz="2200">
                <a:solidFill>
                  <a:srgbClr val="051D40"/>
                </a:solidFill>
                <a:latin typeface="Canva Sans"/>
                <a:ea typeface="Canva Sans"/>
                <a:cs typeface="Canva Sans"/>
                <a:sym typeface="Canva Sans"/>
              </a:rPr>
              <a:t>Used across industries to test and verify the functionality of components and systems through precise data collection, analysis, and result reporting.</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Sensor Data Acquisition: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UART interfaces collect raw data or test results from Devices Under Test (DUTs).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Provides a simple, reliable communication link for transmitting measurement data.</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Data Processing:</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RISC-V processor processes the test data, including measurements of voltage, current, and resistance, ensuring accurate validation of DUTs under various conditions.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Output Control:</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I2C bus transmits the processed results to displays, recorders, or external storage for further analysis or documentation.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Suitable for handling multiple output devices within ATE setups.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System Benefits: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Enables fast, accurate, and reliable testing of components and systems, ensuring high efficiency and data integrity in industrial test environments.</a:t>
            </a:r>
          </a:p>
        </p:txBody>
      </p:sp>
      <p:grpSp>
        <p:nvGrpSpPr>
          <p:cNvPr name="Group 8" id="8"/>
          <p:cNvGrpSpPr/>
          <p:nvPr/>
        </p:nvGrpSpPr>
        <p:grpSpPr>
          <a:xfrm rot="0">
            <a:off x="16494339" y="0"/>
            <a:ext cx="4153313" cy="11227499"/>
            <a:chOff x="0" y="0"/>
            <a:chExt cx="5537750" cy="14969998"/>
          </a:xfrm>
        </p:grpSpPr>
        <p:grpSp>
          <p:nvGrpSpPr>
            <p:cNvPr name="Group 9" id="9"/>
            <p:cNvGrpSpPr/>
            <p:nvPr/>
          </p:nvGrpSpPr>
          <p:grpSpPr>
            <a:xfrm rot="0">
              <a:off x="0" y="0"/>
              <a:ext cx="2391547" cy="13716000"/>
              <a:chOff x="0" y="0"/>
              <a:chExt cx="472404" cy="2709333"/>
            </a:xfrm>
          </p:grpSpPr>
          <p:sp>
            <p:nvSpPr>
              <p:cNvPr name="Freeform 10" id="10"/>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1" id="11"/>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9432248"/>
              <a:ext cx="5537750" cy="5537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5" id="15"/>
          <p:cNvSpPr txBox="true"/>
          <p:nvPr/>
        </p:nvSpPr>
        <p:spPr>
          <a:xfrm rot="0">
            <a:off x="2562372" y="1939688"/>
            <a:ext cx="10433765" cy="514347"/>
          </a:xfrm>
          <a:prstGeom prst="rect">
            <a:avLst/>
          </a:prstGeom>
        </p:spPr>
        <p:txBody>
          <a:bodyPr anchor="t" rtlCol="false" tIns="0" lIns="0" bIns="0" rIns="0">
            <a:spAutoFit/>
          </a:bodyPr>
          <a:lstStyle/>
          <a:p>
            <a:pPr algn="l">
              <a:lnSpc>
                <a:spcPts val="4200"/>
              </a:lnSpc>
            </a:pPr>
            <a:r>
              <a:rPr lang="en-US" sz="3000">
                <a:solidFill>
                  <a:srgbClr val="051D40"/>
                </a:solidFill>
                <a:latin typeface="Open Sans Extra Bold"/>
                <a:ea typeface="Open Sans Extra Bold"/>
                <a:cs typeface="Open Sans Extra Bold"/>
                <a:sym typeface="Open Sans Extra Bold"/>
              </a:rPr>
              <a:t>Automated Test Equipment (ATE):</a:t>
            </a:r>
          </a:p>
        </p:txBody>
      </p:sp>
      <p:sp>
        <p:nvSpPr>
          <p:cNvPr name="Freeform 16" id="16"/>
          <p:cNvSpPr/>
          <p:nvPr/>
        </p:nvSpPr>
        <p:spPr>
          <a:xfrm flipH="false" flipV="false" rot="0">
            <a:off x="13407894" y="1371599"/>
            <a:ext cx="4880106" cy="2745060"/>
          </a:xfrm>
          <a:custGeom>
            <a:avLst/>
            <a:gdLst/>
            <a:ahLst/>
            <a:cxnLst/>
            <a:rect r="r" b="b" t="t" l="l"/>
            <a:pathLst>
              <a:path h="2745060" w="4880106">
                <a:moveTo>
                  <a:pt x="0" y="0"/>
                </a:moveTo>
                <a:lnTo>
                  <a:pt x="4880106" y="0"/>
                </a:lnTo>
                <a:lnTo>
                  <a:pt x="4880106" y="2745060"/>
                </a:lnTo>
                <a:lnTo>
                  <a:pt x="0" y="2745060"/>
                </a:lnTo>
                <a:lnTo>
                  <a:pt x="0" y="0"/>
                </a:lnTo>
                <a:close/>
              </a:path>
            </a:pathLst>
          </a:custGeom>
          <a:blipFill>
            <a:blip r:embed="rId4"/>
            <a:stretch>
              <a:fillRect l="0" t="0" r="0" b="0"/>
            </a:stretch>
          </a:blipFill>
          <a:ln w="9525" cap="sq">
            <a:solidFill>
              <a:srgbClr val="000000"/>
            </a:solidFill>
            <a:prstDash val="solid"/>
            <a:miter/>
          </a:ln>
        </p:spPr>
      </p:sp>
      <p:sp>
        <p:nvSpPr>
          <p:cNvPr name="TextBox 17" id="17"/>
          <p:cNvSpPr txBox="true"/>
          <p:nvPr/>
        </p:nvSpPr>
        <p:spPr>
          <a:xfrm rot="0">
            <a:off x="16948472" y="8740273"/>
            <a:ext cx="62165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68384" y="942975"/>
            <a:ext cx="8657195"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APPLICATIONS</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939585" y="1971897"/>
            <a:ext cx="510937" cy="453341"/>
          </a:xfrm>
          <a:custGeom>
            <a:avLst/>
            <a:gdLst/>
            <a:ahLst/>
            <a:cxnLst/>
            <a:rect r="r" b="b" t="t" l="l"/>
            <a:pathLst>
              <a:path h="453341" w="510937">
                <a:moveTo>
                  <a:pt x="0" y="0"/>
                </a:moveTo>
                <a:lnTo>
                  <a:pt x="510938" y="0"/>
                </a:lnTo>
                <a:lnTo>
                  <a:pt x="510938"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68384" y="2646525"/>
            <a:ext cx="11560558" cy="6621144"/>
          </a:xfrm>
          <a:prstGeom prst="rect">
            <a:avLst/>
          </a:prstGeom>
        </p:spPr>
        <p:txBody>
          <a:bodyPr anchor="t" rtlCol="false" tIns="0" lIns="0" bIns="0" rIns="0">
            <a:spAutoFit/>
          </a:bodyPr>
          <a:lstStyle/>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Purpose: </a:t>
            </a:r>
            <a:r>
              <a:rPr lang="en-US" sz="2200">
                <a:solidFill>
                  <a:srgbClr val="051D40"/>
                </a:solidFill>
                <a:latin typeface="Canva Sans"/>
                <a:ea typeface="Canva Sans"/>
                <a:cs typeface="Canva Sans"/>
                <a:sym typeface="Canva Sans"/>
              </a:rPr>
              <a:t>Used in fitness trackers, smartwatches, and health monitors to collect, process, and display personal health and fitness data in real time.</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Sensor Data Acquisition:</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UART interfaces gather input from various sensors (e.g., accelerometers, heart rate monitors).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Facilitates reliable, low-power communication with sensor modules.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Data Processing:</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RISC-V processor performs real-time analysis of sensor data, such as step counting or heart rate monitoring.</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Output Control:</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I2C bus transmits processed data to compact displays (e.g., OLED or LCD) or shares it with other connected devices.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Efficiently supports multiple peripherals in small form-factor designs.</a:t>
            </a:r>
          </a:p>
          <a:p>
            <a:pPr algn="l" marL="474986" indent="-237493" lvl="1">
              <a:lnSpc>
                <a:spcPts val="3080"/>
              </a:lnSpc>
              <a:buFont typeface="Arial"/>
              <a:buChar char="•"/>
            </a:pPr>
            <a:r>
              <a:rPr lang="en-US" b="true" sz="2200">
                <a:solidFill>
                  <a:srgbClr val="051D40"/>
                </a:solidFill>
                <a:latin typeface="Canva Sans Bold"/>
                <a:ea typeface="Canva Sans Bold"/>
                <a:cs typeface="Canva Sans Bold"/>
                <a:sym typeface="Canva Sans Bold"/>
              </a:rPr>
              <a:t>System Benefits:</a:t>
            </a:r>
          </a:p>
          <a:p>
            <a:pPr algn="l" marL="949972" indent="-316657" lvl="2">
              <a:lnSpc>
                <a:spcPts val="3080"/>
              </a:lnSpc>
              <a:buFont typeface="Arial"/>
              <a:buChar char="⚬"/>
            </a:pPr>
            <a:r>
              <a:rPr lang="en-US" sz="2200">
                <a:solidFill>
                  <a:srgbClr val="051D40"/>
                </a:solidFill>
                <a:latin typeface="Canva Sans"/>
                <a:ea typeface="Canva Sans"/>
                <a:cs typeface="Canva Sans"/>
                <a:sym typeface="Canva Sans"/>
              </a:rPr>
              <a:t>Provides compact, energy-efficient, and real-time performance, making it ideal for wearable applications requiring instant feedback and low power consumption.</a:t>
            </a:r>
          </a:p>
        </p:txBody>
      </p:sp>
      <p:grpSp>
        <p:nvGrpSpPr>
          <p:cNvPr name="Group 8" id="8"/>
          <p:cNvGrpSpPr/>
          <p:nvPr/>
        </p:nvGrpSpPr>
        <p:grpSpPr>
          <a:xfrm rot="0">
            <a:off x="16494339" y="0"/>
            <a:ext cx="4153313" cy="11227499"/>
            <a:chOff x="0" y="0"/>
            <a:chExt cx="5537750" cy="14969998"/>
          </a:xfrm>
        </p:grpSpPr>
        <p:grpSp>
          <p:nvGrpSpPr>
            <p:cNvPr name="Group 9" id="9"/>
            <p:cNvGrpSpPr/>
            <p:nvPr/>
          </p:nvGrpSpPr>
          <p:grpSpPr>
            <a:xfrm rot="0">
              <a:off x="0" y="0"/>
              <a:ext cx="2391547" cy="13716000"/>
              <a:chOff x="0" y="0"/>
              <a:chExt cx="472404" cy="2709333"/>
            </a:xfrm>
          </p:grpSpPr>
          <p:sp>
            <p:nvSpPr>
              <p:cNvPr name="Freeform 10" id="10"/>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1" id="11"/>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9432248"/>
              <a:ext cx="5537750" cy="5537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5" id="15"/>
          <p:cNvSpPr txBox="true"/>
          <p:nvPr/>
        </p:nvSpPr>
        <p:spPr>
          <a:xfrm rot="0">
            <a:off x="2562372" y="1939688"/>
            <a:ext cx="10433765" cy="514347"/>
          </a:xfrm>
          <a:prstGeom prst="rect">
            <a:avLst/>
          </a:prstGeom>
        </p:spPr>
        <p:txBody>
          <a:bodyPr anchor="t" rtlCol="false" tIns="0" lIns="0" bIns="0" rIns="0">
            <a:spAutoFit/>
          </a:bodyPr>
          <a:lstStyle/>
          <a:p>
            <a:pPr algn="l">
              <a:lnSpc>
                <a:spcPts val="4200"/>
              </a:lnSpc>
            </a:pPr>
            <a:r>
              <a:rPr lang="en-US" sz="3000">
                <a:solidFill>
                  <a:srgbClr val="051D40"/>
                </a:solidFill>
                <a:latin typeface="Open Sans Extra Bold"/>
                <a:ea typeface="Open Sans Extra Bold"/>
                <a:cs typeface="Open Sans Extra Bold"/>
                <a:sym typeface="Open Sans Extra Bold"/>
              </a:rPr>
              <a:t>Wearable Devices:</a:t>
            </a:r>
          </a:p>
        </p:txBody>
      </p:sp>
      <p:sp>
        <p:nvSpPr>
          <p:cNvPr name="Freeform 16" id="16"/>
          <p:cNvSpPr/>
          <p:nvPr/>
        </p:nvSpPr>
        <p:spPr>
          <a:xfrm flipH="false" flipV="false" rot="0">
            <a:off x="14637950" y="1371599"/>
            <a:ext cx="3650050" cy="3650050"/>
          </a:xfrm>
          <a:custGeom>
            <a:avLst/>
            <a:gdLst/>
            <a:ahLst/>
            <a:cxnLst/>
            <a:rect r="r" b="b" t="t" l="l"/>
            <a:pathLst>
              <a:path h="3650050" w="3650050">
                <a:moveTo>
                  <a:pt x="0" y="0"/>
                </a:moveTo>
                <a:lnTo>
                  <a:pt x="3650050" y="0"/>
                </a:lnTo>
                <a:lnTo>
                  <a:pt x="3650050" y="3650050"/>
                </a:lnTo>
                <a:lnTo>
                  <a:pt x="0" y="3650050"/>
                </a:lnTo>
                <a:lnTo>
                  <a:pt x="0" y="0"/>
                </a:lnTo>
                <a:close/>
              </a:path>
            </a:pathLst>
          </a:custGeom>
          <a:blipFill>
            <a:blip r:embed="rId4"/>
            <a:stretch>
              <a:fillRect l="0" t="0" r="0" b="0"/>
            </a:stretch>
          </a:blipFill>
          <a:ln w="9525" cap="sq">
            <a:solidFill>
              <a:srgbClr val="000000"/>
            </a:solidFill>
            <a:prstDash val="solid"/>
            <a:miter/>
          </a:ln>
        </p:spPr>
      </p:sp>
      <p:sp>
        <p:nvSpPr>
          <p:cNvPr name="TextBox 17" id="17"/>
          <p:cNvSpPr txBox="true"/>
          <p:nvPr/>
        </p:nvSpPr>
        <p:spPr>
          <a:xfrm rot="0">
            <a:off x="16936566" y="8740273"/>
            <a:ext cx="64546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46</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175179"/>
            <a:ext cx="8657195" cy="1242822"/>
          </a:xfrm>
          <a:prstGeom prst="rect">
            <a:avLst/>
          </a:prstGeom>
        </p:spPr>
        <p:txBody>
          <a:bodyPr anchor="t" rtlCol="false" tIns="0" lIns="0" bIns="0" rIns="0">
            <a:spAutoFit/>
          </a:bodyPr>
          <a:lstStyle/>
          <a:p>
            <a:pPr algn="l" marL="0" indent="0" lvl="0">
              <a:lnSpc>
                <a:spcPts val="10247"/>
              </a:lnSpc>
              <a:spcBef>
                <a:spcPct val="0"/>
              </a:spcBef>
            </a:pPr>
            <a:r>
              <a:rPr lang="en-US" sz="7319">
                <a:solidFill>
                  <a:srgbClr val="051D40"/>
                </a:solidFill>
                <a:latin typeface="Open Sans Extra Bold"/>
                <a:ea typeface="Open Sans Extra Bold"/>
                <a:cs typeface="Open Sans Extra Bold"/>
                <a:sym typeface="Open Sans Extra Bold"/>
              </a:rPr>
              <a:t>Conclusion</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09132" y="2676458"/>
            <a:ext cx="11560558" cy="1934844"/>
          </a:xfrm>
          <a:prstGeom prst="rect">
            <a:avLst/>
          </a:prstGeom>
        </p:spPr>
        <p:txBody>
          <a:bodyPr anchor="t" rtlCol="false" tIns="0" lIns="0" bIns="0" rIns="0">
            <a:spAutoFit/>
          </a:bodyPr>
          <a:lstStyle/>
          <a:p>
            <a:pPr algn="l">
              <a:lnSpc>
                <a:spcPts val="3080"/>
              </a:lnSpc>
            </a:pPr>
            <a:r>
              <a:rPr lang="en-US" sz="2200">
                <a:solidFill>
                  <a:srgbClr val="051D40"/>
                </a:solidFill>
                <a:latin typeface="Canva Sans"/>
                <a:ea typeface="Canva Sans"/>
                <a:cs typeface="Canva Sans"/>
                <a:sym typeface="Canva Sans"/>
              </a:rPr>
              <a:t>In conclusion, this project focuses on developing a System-on-a-Chip (SoC) that integrates a RISC-V processor as the central CPU, enabling communication with peripheral devices through UART and I2C interfaces. This design combines computational capabilities with efficient peripheral communication within a single chip, showcasing a complete and compact system integration.</a:t>
            </a:r>
          </a:p>
        </p:txBody>
      </p:sp>
      <p:grpSp>
        <p:nvGrpSpPr>
          <p:cNvPr name="Group 7" id="7"/>
          <p:cNvGrpSpPr/>
          <p:nvPr/>
        </p:nvGrpSpPr>
        <p:grpSpPr>
          <a:xfrm rot="0">
            <a:off x="16494339" y="0"/>
            <a:ext cx="4153313" cy="11227499"/>
            <a:chOff x="0" y="0"/>
            <a:chExt cx="5537750" cy="14969998"/>
          </a:xfrm>
        </p:grpSpPr>
        <p:grpSp>
          <p:nvGrpSpPr>
            <p:cNvPr name="Group 8" id="8"/>
            <p:cNvGrpSpPr/>
            <p:nvPr/>
          </p:nvGrpSpPr>
          <p:grpSpPr>
            <a:xfrm rot="0">
              <a:off x="0" y="0"/>
              <a:ext cx="2391547" cy="13716000"/>
              <a:chOff x="0" y="0"/>
              <a:chExt cx="472404" cy="2709333"/>
            </a:xfrm>
          </p:grpSpPr>
          <p:sp>
            <p:nvSpPr>
              <p:cNvPr name="Freeform 9" id="9"/>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0" id="10"/>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9432248"/>
              <a:ext cx="5537750" cy="5537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4" id="14"/>
          <p:cNvSpPr txBox="true"/>
          <p:nvPr/>
        </p:nvSpPr>
        <p:spPr>
          <a:xfrm rot="0">
            <a:off x="16983596" y="8740273"/>
            <a:ext cx="551408"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4734204" y="4157742"/>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96073" y="1101833"/>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FDFDFD"/>
                </a:solidFill>
                <a:latin typeface="Open Sans Extra Bold"/>
                <a:ea typeface="Open Sans Extra Bold"/>
                <a:cs typeface="Open Sans Extra Bold"/>
                <a:sym typeface="Open Sans Extra Bold"/>
              </a:rPr>
              <a:t>SDGs</a:t>
            </a:r>
          </a:p>
        </p:txBody>
      </p:sp>
      <p:grpSp>
        <p:nvGrpSpPr>
          <p:cNvPr name="Group 6" id="6"/>
          <p:cNvGrpSpPr/>
          <p:nvPr/>
        </p:nvGrpSpPr>
        <p:grpSpPr>
          <a:xfrm rot="0">
            <a:off x="16494339" y="0"/>
            <a:ext cx="4153313" cy="11227499"/>
            <a:chOff x="0" y="0"/>
            <a:chExt cx="5537750" cy="14969998"/>
          </a:xfrm>
        </p:grpSpPr>
        <p:grpSp>
          <p:nvGrpSpPr>
            <p:cNvPr name="Group 7" id="7"/>
            <p:cNvGrpSpPr/>
            <p:nvPr/>
          </p:nvGrpSpPr>
          <p:grpSpPr>
            <a:xfrm rot="0">
              <a:off x="0" y="0"/>
              <a:ext cx="2391547" cy="13716000"/>
              <a:chOff x="0" y="0"/>
              <a:chExt cx="472404" cy="2709333"/>
            </a:xfrm>
          </p:grpSpPr>
          <p:sp>
            <p:nvSpPr>
              <p:cNvPr name="Freeform 8" id="8"/>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9" id="9"/>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9432248"/>
              <a:ext cx="5537750" cy="5537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3" id="13"/>
          <p:cNvGrpSpPr/>
          <p:nvPr/>
        </p:nvGrpSpPr>
        <p:grpSpPr>
          <a:xfrm rot="0">
            <a:off x="1496073" y="2346523"/>
            <a:ext cx="14998266" cy="7245319"/>
            <a:chOff x="0" y="0"/>
            <a:chExt cx="19997688" cy="9660426"/>
          </a:xfrm>
        </p:grpSpPr>
        <p:sp>
          <p:nvSpPr>
            <p:cNvPr name="Freeform 14" id="14"/>
            <p:cNvSpPr/>
            <p:nvPr/>
          </p:nvSpPr>
          <p:spPr>
            <a:xfrm flipH="false" flipV="false" rot="0">
              <a:off x="0" y="3283642"/>
              <a:ext cx="3005127" cy="3093142"/>
            </a:xfrm>
            <a:custGeom>
              <a:avLst/>
              <a:gdLst/>
              <a:ahLst/>
              <a:cxnLst/>
              <a:rect r="r" b="b" t="t" l="l"/>
              <a:pathLst>
                <a:path h="3093142" w="3005127">
                  <a:moveTo>
                    <a:pt x="0" y="0"/>
                  </a:moveTo>
                  <a:lnTo>
                    <a:pt x="3005127" y="0"/>
                  </a:lnTo>
                  <a:lnTo>
                    <a:pt x="3005127" y="3093142"/>
                  </a:lnTo>
                  <a:lnTo>
                    <a:pt x="0" y="3093142"/>
                  </a:lnTo>
                  <a:lnTo>
                    <a:pt x="0" y="0"/>
                  </a:lnTo>
                  <a:close/>
                </a:path>
              </a:pathLst>
            </a:custGeom>
            <a:blipFill>
              <a:blip r:embed="rId2"/>
              <a:stretch>
                <a:fillRect l="-1464" t="0" r="-1464" b="0"/>
              </a:stretch>
            </a:blipFill>
          </p:spPr>
        </p:sp>
        <p:sp>
          <p:nvSpPr>
            <p:cNvPr name="Freeform 15" id="15"/>
            <p:cNvSpPr/>
            <p:nvPr/>
          </p:nvSpPr>
          <p:spPr>
            <a:xfrm flipH="false" flipV="false" rot="0">
              <a:off x="0" y="6567284"/>
              <a:ext cx="3005127" cy="3093142"/>
            </a:xfrm>
            <a:custGeom>
              <a:avLst/>
              <a:gdLst/>
              <a:ahLst/>
              <a:cxnLst/>
              <a:rect r="r" b="b" t="t" l="l"/>
              <a:pathLst>
                <a:path h="3093142" w="3005127">
                  <a:moveTo>
                    <a:pt x="0" y="0"/>
                  </a:moveTo>
                  <a:lnTo>
                    <a:pt x="3005127" y="0"/>
                  </a:lnTo>
                  <a:lnTo>
                    <a:pt x="3005127" y="3093142"/>
                  </a:lnTo>
                  <a:lnTo>
                    <a:pt x="0" y="3093142"/>
                  </a:lnTo>
                  <a:lnTo>
                    <a:pt x="0" y="0"/>
                  </a:lnTo>
                  <a:close/>
                </a:path>
              </a:pathLst>
            </a:custGeom>
            <a:blipFill>
              <a:blip r:embed="rId3"/>
              <a:stretch>
                <a:fillRect l="-1464" t="0" r="-1464" b="0"/>
              </a:stretch>
            </a:blipFill>
          </p:spPr>
        </p:sp>
        <p:grpSp>
          <p:nvGrpSpPr>
            <p:cNvPr name="Group 16" id="16"/>
            <p:cNvGrpSpPr/>
            <p:nvPr/>
          </p:nvGrpSpPr>
          <p:grpSpPr>
            <a:xfrm rot="0">
              <a:off x="3005127" y="0"/>
              <a:ext cx="16992561" cy="3093142"/>
              <a:chOff x="0" y="0"/>
              <a:chExt cx="3356555" cy="610991"/>
            </a:xfrm>
          </p:grpSpPr>
          <p:sp>
            <p:nvSpPr>
              <p:cNvPr name="Freeform 17" id="17"/>
              <p:cNvSpPr/>
              <p:nvPr/>
            </p:nvSpPr>
            <p:spPr>
              <a:xfrm flipH="false" flipV="false" rot="0">
                <a:off x="0" y="0"/>
                <a:ext cx="3356555" cy="610991"/>
              </a:xfrm>
              <a:custGeom>
                <a:avLst/>
                <a:gdLst/>
                <a:ahLst/>
                <a:cxnLst/>
                <a:rect r="r" b="b" t="t" l="l"/>
                <a:pathLst>
                  <a:path h="610991" w="3356555">
                    <a:moveTo>
                      <a:pt x="30981" y="0"/>
                    </a:moveTo>
                    <a:lnTo>
                      <a:pt x="3325574" y="0"/>
                    </a:lnTo>
                    <a:cubicBezTo>
                      <a:pt x="3342684" y="0"/>
                      <a:pt x="3356555" y="13871"/>
                      <a:pt x="3356555" y="30981"/>
                    </a:cubicBezTo>
                    <a:lnTo>
                      <a:pt x="3356555" y="580010"/>
                    </a:lnTo>
                    <a:cubicBezTo>
                      <a:pt x="3356555" y="597120"/>
                      <a:pt x="3342684" y="610991"/>
                      <a:pt x="3325574" y="610991"/>
                    </a:cubicBezTo>
                    <a:lnTo>
                      <a:pt x="30981" y="610991"/>
                    </a:lnTo>
                    <a:cubicBezTo>
                      <a:pt x="13871" y="610991"/>
                      <a:pt x="0" y="597120"/>
                      <a:pt x="0" y="580010"/>
                    </a:cubicBezTo>
                    <a:lnTo>
                      <a:pt x="0" y="30981"/>
                    </a:lnTo>
                    <a:cubicBezTo>
                      <a:pt x="0" y="13871"/>
                      <a:pt x="13871" y="0"/>
                      <a:pt x="30981" y="0"/>
                    </a:cubicBezTo>
                    <a:close/>
                  </a:path>
                </a:pathLst>
              </a:custGeom>
              <a:solidFill>
                <a:srgbClr val="FFFFFF"/>
              </a:solidFill>
            </p:spPr>
          </p:sp>
          <p:sp>
            <p:nvSpPr>
              <p:cNvPr name="TextBox 18" id="18"/>
              <p:cNvSpPr txBox="true"/>
              <p:nvPr/>
            </p:nvSpPr>
            <p:spPr>
              <a:xfrm>
                <a:off x="0" y="-38100"/>
                <a:ext cx="3356555" cy="649091"/>
              </a:xfrm>
              <a:prstGeom prst="rect">
                <a:avLst/>
              </a:prstGeom>
            </p:spPr>
            <p:txBody>
              <a:bodyPr anchor="ctr" rtlCol="false" tIns="50800" lIns="50800" bIns="50800" rIns="50800"/>
              <a:lstStyle/>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The project supports economic growth by promoting advanced technology solutions in sectors like industrial automation, IoT, medical devices, and wearable technologies.</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By improving efficiency, productivity, and automation, it contributes to sustainable industrial development and helps create high-tech job opportunities in engineering, embedded systems, and digital design fields.</a:t>
                </a:r>
              </a:p>
            </p:txBody>
          </p:sp>
        </p:grpSp>
        <p:sp>
          <p:nvSpPr>
            <p:cNvPr name="Freeform 19" id="19"/>
            <p:cNvSpPr/>
            <p:nvPr/>
          </p:nvSpPr>
          <p:spPr>
            <a:xfrm flipH="false" flipV="false" rot="0">
              <a:off x="0" y="0"/>
              <a:ext cx="3005127" cy="3093142"/>
            </a:xfrm>
            <a:custGeom>
              <a:avLst/>
              <a:gdLst/>
              <a:ahLst/>
              <a:cxnLst/>
              <a:rect r="r" b="b" t="t" l="l"/>
              <a:pathLst>
                <a:path h="3093142" w="3005127">
                  <a:moveTo>
                    <a:pt x="0" y="0"/>
                  </a:moveTo>
                  <a:lnTo>
                    <a:pt x="3005127" y="0"/>
                  </a:lnTo>
                  <a:lnTo>
                    <a:pt x="3005127" y="3093142"/>
                  </a:lnTo>
                  <a:lnTo>
                    <a:pt x="0" y="3093142"/>
                  </a:lnTo>
                  <a:lnTo>
                    <a:pt x="0" y="0"/>
                  </a:lnTo>
                  <a:close/>
                </a:path>
              </a:pathLst>
            </a:custGeom>
            <a:blipFill>
              <a:blip r:embed="rId4"/>
              <a:stretch>
                <a:fillRect l="-1464" t="0" r="-1464" b="0"/>
              </a:stretch>
            </a:blipFill>
          </p:spPr>
        </p:sp>
        <p:grpSp>
          <p:nvGrpSpPr>
            <p:cNvPr name="Group 20" id="20"/>
            <p:cNvGrpSpPr/>
            <p:nvPr/>
          </p:nvGrpSpPr>
          <p:grpSpPr>
            <a:xfrm rot="0">
              <a:off x="3005127" y="3283642"/>
              <a:ext cx="16992561" cy="3093142"/>
              <a:chOff x="0" y="0"/>
              <a:chExt cx="3356555" cy="610991"/>
            </a:xfrm>
          </p:grpSpPr>
          <p:sp>
            <p:nvSpPr>
              <p:cNvPr name="Freeform 21" id="21"/>
              <p:cNvSpPr/>
              <p:nvPr/>
            </p:nvSpPr>
            <p:spPr>
              <a:xfrm flipH="false" flipV="false" rot="0">
                <a:off x="0" y="0"/>
                <a:ext cx="3356555" cy="610991"/>
              </a:xfrm>
              <a:custGeom>
                <a:avLst/>
                <a:gdLst/>
                <a:ahLst/>
                <a:cxnLst/>
                <a:rect r="r" b="b" t="t" l="l"/>
                <a:pathLst>
                  <a:path h="610991" w="3356555">
                    <a:moveTo>
                      <a:pt x="30981" y="0"/>
                    </a:moveTo>
                    <a:lnTo>
                      <a:pt x="3325574" y="0"/>
                    </a:lnTo>
                    <a:cubicBezTo>
                      <a:pt x="3342684" y="0"/>
                      <a:pt x="3356555" y="13871"/>
                      <a:pt x="3356555" y="30981"/>
                    </a:cubicBezTo>
                    <a:lnTo>
                      <a:pt x="3356555" y="580010"/>
                    </a:lnTo>
                    <a:cubicBezTo>
                      <a:pt x="3356555" y="597120"/>
                      <a:pt x="3342684" y="610991"/>
                      <a:pt x="3325574" y="610991"/>
                    </a:cubicBezTo>
                    <a:lnTo>
                      <a:pt x="30981" y="610991"/>
                    </a:lnTo>
                    <a:cubicBezTo>
                      <a:pt x="13871" y="610991"/>
                      <a:pt x="0" y="597120"/>
                      <a:pt x="0" y="580010"/>
                    </a:cubicBezTo>
                    <a:lnTo>
                      <a:pt x="0" y="30981"/>
                    </a:lnTo>
                    <a:cubicBezTo>
                      <a:pt x="0" y="13871"/>
                      <a:pt x="13871" y="0"/>
                      <a:pt x="30981" y="0"/>
                    </a:cubicBezTo>
                    <a:close/>
                  </a:path>
                </a:pathLst>
              </a:custGeom>
              <a:solidFill>
                <a:srgbClr val="FFFFFF"/>
              </a:solidFill>
            </p:spPr>
          </p:sp>
          <p:sp>
            <p:nvSpPr>
              <p:cNvPr name="TextBox 22" id="22"/>
              <p:cNvSpPr txBox="true"/>
              <p:nvPr/>
            </p:nvSpPr>
            <p:spPr>
              <a:xfrm>
                <a:off x="0" y="-38100"/>
                <a:ext cx="3356555" cy="649091"/>
              </a:xfrm>
              <a:prstGeom prst="rect">
                <a:avLst/>
              </a:prstGeom>
            </p:spPr>
            <p:txBody>
              <a:bodyPr anchor="ctr" rtlCol="false" tIns="50800" lIns="50800" bIns="50800" rIns="50800"/>
              <a:lstStyle/>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The project directly aligns with SDG 9 by fostering innovation in embedded systems and digital hardware design.</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It promotes modern industrial automation, smart medical devices, and IoT solutions, thereby enhancing technological</a:t>
                </a:r>
                <a:r>
                  <a:rPr lang="en-US" sz="1899">
                    <a:solidFill>
                      <a:srgbClr val="000000"/>
                    </a:solidFill>
                    <a:latin typeface="Canva Sans"/>
                    <a:ea typeface="Canva Sans"/>
                    <a:cs typeface="Canva Sans"/>
                    <a:sym typeface="Canva Sans"/>
                  </a:rPr>
                  <a:t> infrastructure and supporting sustainable industrialization through innovation.</a:t>
                </a:r>
              </a:p>
            </p:txBody>
          </p:sp>
        </p:grpSp>
        <p:grpSp>
          <p:nvGrpSpPr>
            <p:cNvPr name="Group 23" id="23"/>
            <p:cNvGrpSpPr/>
            <p:nvPr/>
          </p:nvGrpSpPr>
          <p:grpSpPr>
            <a:xfrm rot="0">
              <a:off x="3005127" y="6567284"/>
              <a:ext cx="16992561" cy="3093142"/>
              <a:chOff x="0" y="0"/>
              <a:chExt cx="3356555" cy="610991"/>
            </a:xfrm>
          </p:grpSpPr>
          <p:sp>
            <p:nvSpPr>
              <p:cNvPr name="Freeform 24" id="24"/>
              <p:cNvSpPr/>
              <p:nvPr/>
            </p:nvSpPr>
            <p:spPr>
              <a:xfrm flipH="false" flipV="false" rot="0">
                <a:off x="0" y="0"/>
                <a:ext cx="3356555" cy="610991"/>
              </a:xfrm>
              <a:custGeom>
                <a:avLst/>
                <a:gdLst/>
                <a:ahLst/>
                <a:cxnLst/>
                <a:rect r="r" b="b" t="t" l="l"/>
                <a:pathLst>
                  <a:path h="610991" w="3356555">
                    <a:moveTo>
                      <a:pt x="30981" y="0"/>
                    </a:moveTo>
                    <a:lnTo>
                      <a:pt x="3325574" y="0"/>
                    </a:lnTo>
                    <a:cubicBezTo>
                      <a:pt x="3342684" y="0"/>
                      <a:pt x="3356555" y="13871"/>
                      <a:pt x="3356555" y="30981"/>
                    </a:cubicBezTo>
                    <a:lnTo>
                      <a:pt x="3356555" y="580010"/>
                    </a:lnTo>
                    <a:cubicBezTo>
                      <a:pt x="3356555" y="597120"/>
                      <a:pt x="3342684" y="610991"/>
                      <a:pt x="3325574" y="610991"/>
                    </a:cubicBezTo>
                    <a:lnTo>
                      <a:pt x="30981" y="610991"/>
                    </a:lnTo>
                    <a:cubicBezTo>
                      <a:pt x="13871" y="610991"/>
                      <a:pt x="0" y="597120"/>
                      <a:pt x="0" y="580010"/>
                    </a:cubicBezTo>
                    <a:lnTo>
                      <a:pt x="0" y="30981"/>
                    </a:lnTo>
                    <a:cubicBezTo>
                      <a:pt x="0" y="13871"/>
                      <a:pt x="13871" y="0"/>
                      <a:pt x="30981" y="0"/>
                    </a:cubicBezTo>
                    <a:close/>
                  </a:path>
                </a:pathLst>
              </a:custGeom>
              <a:solidFill>
                <a:srgbClr val="FFFFFF"/>
              </a:solidFill>
            </p:spPr>
          </p:sp>
          <p:sp>
            <p:nvSpPr>
              <p:cNvPr name="TextBox 25" id="25"/>
              <p:cNvSpPr txBox="true"/>
              <p:nvPr/>
            </p:nvSpPr>
            <p:spPr>
              <a:xfrm>
                <a:off x="0" y="-38100"/>
                <a:ext cx="3356555" cy="649091"/>
              </a:xfrm>
              <a:prstGeom prst="rect">
                <a:avLst/>
              </a:prstGeom>
            </p:spPr>
            <p:txBody>
              <a:bodyPr anchor="ctr" rtlCol="false" tIns="50800" lIns="50800" bIns="50800" rIns="50800"/>
              <a:lstStyle/>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By utilizing energy-efficient designs (e.g., low-power processors like RISC-V, optimized communication with I2C), the project encourages</a:t>
                </a:r>
                <a:r>
                  <a:rPr lang="en-US" sz="1899">
                    <a:solidFill>
                      <a:srgbClr val="000000"/>
                    </a:solidFill>
                    <a:latin typeface="Canva Sans"/>
                    <a:ea typeface="Canva Sans"/>
                    <a:cs typeface="Canva Sans"/>
                    <a:sym typeface="Canva Sans"/>
                  </a:rPr>
                  <a:t> responsible resource use.</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It also contributes to sustainable production processes in embedded technology, focusing on reducing waste, optimizing power usage, and improving device efficiency.</a:t>
                </a:r>
              </a:p>
            </p:txBody>
          </p:sp>
        </p:grpSp>
      </p:grpSp>
      <p:sp>
        <p:nvSpPr>
          <p:cNvPr name="TextBox 26" id="26"/>
          <p:cNvSpPr txBox="true"/>
          <p:nvPr/>
        </p:nvSpPr>
        <p:spPr>
          <a:xfrm rot="0">
            <a:off x="17106454" y="8740273"/>
            <a:ext cx="305693"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73718" y="7940477"/>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17588" y="7112516"/>
            <a:ext cx="3434912" cy="678395"/>
          </a:xfrm>
          <a:custGeom>
            <a:avLst/>
            <a:gdLst/>
            <a:ahLst/>
            <a:cxnLst/>
            <a:rect r="r" b="b" t="t" l="l"/>
            <a:pathLst>
              <a:path h="678395" w="3434912">
                <a:moveTo>
                  <a:pt x="0" y="0"/>
                </a:moveTo>
                <a:lnTo>
                  <a:pt x="3434912" y="0"/>
                </a:lnTo>
                <a:lnTo>
                  <a:pt x="3434912" y="678396"/>
                </a:lnTo>
                <a:lnTo>
                  <a:pt x="0" y="678396"/>
                </a:lnTo>
                <a:lnTo>
                  <a:pt x="0" y="0"/>
                </a:lnTo>
                <a:close/>
              </a:path>
            </a:pathLst>
          </a:custGeom>
          <a:blipFill>
            <a:blip r:embed="rId2"/>
            <a:stretch>
              <a:fillRect l="0" t="0" r="0" b="0"/>
            </a:stretch>
          </a:blipFill>
        </p:spPr>
      </p:sp>
      <p:grpSp>
        <p:nvGrpSpPr>
          <p:cNvPr name="Group 9" id="9"/>
          <p:cNvGrpSpPr/>
          <p:nvPr/>
        </p:nvGrpSpPr>
        <p:grpSpPr>
          <a:xfrm rot="0">
            <a:off x="1496073" y="3680466"/>
            <a:ext cx="3434912" cy="3432051"/>
            <a:chOff x="0" y="0"/>
            <a:chExt cx="1554321" cy="1553026"/>
          </a:xfrm>
        </p:grpSpPr>
        <p:sp>
          <p:nvSpPr>
            <p:cNvPr name="Freeform 10" id="10"/>
            <p:cNvSpPr/>
            <p:nvPr/>
          </p:nvSpPr>
          <p:spPr>
            <a:xfrm flipH="false" flipV="false" rot="0">
              <a:off x="0" y="0"/>
              <a:ext cx="1554321" cy="1553026"/>
            </a:xfrm>
            <a:custGeom>
              <a:avLst/>
              <a:gdLst/>
              <a:ahLst/>
              <a:cxnLst/>
              <a:rect r="r" b="b" t="t" l="l"/>
              <a:pathLst>
                <a:path h="1553026" w="1554321">
                  <a:moveTo>
                    <a:pt x="99171" y="0"/>
                  </a:moveTo>
                  <a:lnTo>
                    <a:pt x="1455149" y="0"/>
                  </a:lnTo>
                  <a:cubicBezTo>
                    <a:pt x="1509920" y="0"/>
                    <a:pt x="1554321" y="44400"/>
                    <a:pt x="1554321" y="99171"/>
                  </a:cubicBezTo>
                  <a:lnTo>
                    <a:pt x="1554321" y="1453854"/>
                  </a:lnTo>
                  <a:cubicBezTo>
                    <a:pt x="1554321" y="1508625"/>
                    <a:pt x="1509920" y="1553026"/>
                    <a:pt x="1455149" y="1553026"/>
                  </a:cubicBezTo>
                  <a:lnTo>
                    <a:pt x="99171" y="1553026"/>
                  </a:lnTo>
                  <a:cubicBezTo>
                    <a:pt x="44400" y="1553026"/>
                    <a:pt x="0" y="1508625"/>
                    <a:pt x="0" y="1453854"/>
                  </a:cubicBezTo>
                  <a:lnTo>
                    <a:pt x="0" y="99171"/>
                  </a:lnTo>
                  <a:cubicBezTo>
                    <a:pt x="0" y="44400"/>
                    <a:pt x="44400" y="0"/>
                    <a:pt x="99171" y="0"/>
                  </a:cubicBezTo>
                  <a:close/>
                </a:path>
              </a:pathLst>
            </a:custGeom>
            <a:solidFill>
              <a:srgbClr val="FDFDFD"/>
            </a:solidFill>
          </p:spPr>
        </p:sp>
        <p:sp>
          <p:nvSpPr>
            <p:cNvPr name="TextBox 11" id="11"/>
            <p:cNvSpPr txBox="true"/>
            <p:nvPr/>
          </p:nvSpPr>
          <p:spPr>
            <a:xfrm>
              <a:off x="0" y="-38100"/>
              <a:ext cx="1554321" cy="1591126"/>
            </a:xfrm>
            <a:prstGeom prst="rect">
              <a:avLst/>
            </a:prstGeom>
          </p:spPr>
          <p:txBody>
            <a:bodyPr anchor="ctr" rtlCol="false" tIns="29870" lIns="29870" bIns="29870" rIns="29870"/>
            <a:lstStyle/>
            <a:p>
              <a:pPr algn="ctr">
                <a:lnSpc>
                  <a:spcPts val="2659"/>
                </a:lnSpc>
              </a:pPr>
            </a:p>
            <a:p>
              <a:pPr algn="ctr">
                <a:lnSpc>
                  <a:spcPts val="2659"/>
                </a:lnSpc>
              </a:pPr>
            </a:p>
          </p:txBody>
        </p:sp>
      </p:grpSp>
      <p:grpSp>
        <p:nvGrpSpPr>
          <p:cNvPr name="Group 12" id="12"/>
          <p:cNvGrpSpPr/>
          <p:nvPr/>
        </p:nvGrpSpPr>
        <p:grpSpPr>
          <a:xfrm rot="0">
            <a:off x="1575778" y="3768255"/>
            <a:ext cx="3275503" cy="1842447"/>
            <a:chOff x="0" y="0"/>
            <a:chExt cx="11289030" cy="6350000"/>
          </a:xfrm>
        </p:grpSpPr>
        <p:sp>
          <p:nvSpPr>
            <p:cNvPr name="Freeform 13" id="1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4764" t="0" r="-4764" b="0"/>
              </a:stretch>
            </a:blipFill>
            <a:ln cap="sq">
              <a:noFill/>
              <a:prstDash val="solid"/>
              <a:miter/>
            </a:ln>
          </p:spPr>
        </p:sp>
      </p:grpSp>
      <p:sp>
        <p:nvSpPr>
          <p:cNvPr name="Freeform 14" id="14"/>
          <p:cNvSpPr/>
          <p:nvPr/>
        </p:nvSpPr>
        <p:spPr>
          <a:xfrm flipH="false" flipV="false" rot="0">
            <a:off x="5329209" y="7112516"/>
            <a:ext cx="3434912" cy="678395"/>
          </a:xfrm>
          <a:custGeom>
            <a:avLst/>
            <a:gdLst/>
            <a:ahLst/>
            <a:cxnLst/>
            <a:rect r="r" b="b" t="t" l="l"/>
            <a:pathLst>
              <a:path h="678395" w="3434912">
                <a:moveTo>
                  <a:pt x="0" y="0"/>
                </a:moveTo>
                <a:lnTo>
                  <a:pt x="3434913" y="0"/>
                </a:lnTo>
                <a:lnTo>
                  <a:pt x="3434913" y="678396"/>
                </a:lnTo>
                <a:lnTo>
                  <a:pt x="0" y="678396"/>
                </a:lnTo>
                <a:lnTo>
                  <a:pt x="0" y="0"/>
                </a:lnTo>
                <a:close/>
              </a:path>
            </a:pathLst>
          </a:custGeom>
          <a:blipFill>
            <a:blip r:embed="rId2"/>
            <a:stretch>
              <a:fillRect l="0" t="0" r="0" b="0"/>
            </a:stretch>
          </a:blipFill>
        </p:spPr>
      </p:sp>
      <p:grpSp>
        <p:nvGrpSpPr>
          <p:cNvPr name="Group 15" id="15"/>
          <p:cNvGrpSpPr/>
          <p:nvPr/>
        </p:nvGrpSpPr>
        <p:grpSpPr>
          <a:xfrm rot="0">
            <a:off x="5417600" y="3680466"/>
            <a:ext cx="3434912" cy="3432051"/>
            <a:chOff x="0" y="0"/>
            <a:chExt cx="1554321" cy="1553026"/>
          </a:xfrm>
        </p:grpSpPr>
        <p:sp>
          <p:nvSpPr>
            <p:cNvPr name="Freeform 16" id="16"/>
            <p:cNvSpPr/>
            <p:nvPr/>
          </p:nvSpPr>
          <p:spPr>
            <a:xfrm flipH="false" flipV="false" rot="0">
              <a:off x="0" y="0"/>
              <a:ext cx="1554321" cy="1553026"/>
            </a:xfrm>
            <a:custGeom>
              <a:avLst/>
              <a:gdLst/>
              <a:ahLst/>
              <a:cxnLst/>
              <a:rect r="r" b="b" t="t" l="l"/>
              <a:pathLst>
                <a:path h="1553026" w="1554321">
                  <a:moveTo>
                    <a:pt x="99171" y="0"/>
                  </a:moveTo>
                  <a:lnTo>
                    <a:pt x="1455149" y="0"/>
                  </a:lnTo>
                  <a:cubicBezTo>
                    <a:pt x="1509920" y="0"/>
                    <a:pt x="1554321" y="44400"/>
                    <a:pt x="1554321" y="99171"/>
                  </a:cubicBezTo>
                  <a:lnTo>
                    <a:pt x="1554321" y="1453854"/>
                  </a:lnTo>
                  <a:cubicBezTo>
                    <a:pt x="1554321" y="1508625"/>
                    <a:pt x="1509920" y="1553026"/>
                    <a:pt x="1455149" y="1553026"/>
                  </a:cubicBezTo>
                  <a:lnTo>
                    <a:pt x="99171" y="1553026"/>
                  </a:lnTo>
                  <a:cubicBezTo>
                    <a:pt x="44400" y="1553026"/>
                    <a:pt x="0" y="1508625"/>
                    <a:pt x="0" y="1453854"/>
                  </a:cubicBezTo>
                  <a:lnTo>
                    <a:pt x="0" y="99171"/>
                  </a:lnTo>
                  <a:cubicBezTo>
                    <a:pt x="0" y="44400"/>
                    <a:pt x="44400" y="0"/>
                    <a:pt x="99171" y="0"/>
                  </a:cubicBezTo>
                  <a:close/>
                </a:path>
              </a:pathLst>
            </a:custGeom>
            <a:solidFill>
              <a:srgbClr val="FDFDFD"/>
            </a:solidFill>
          </p:spPr>
        </p:sp>
        <p:sp>
          <p:nvSpPr>
            <p:cNvPr name="TextBox 17" id="17"/>
            <p:cNvSpPr txBox="true"/>
            <p:nvPr/>
          </p:nvSpPr>
          <p:spPr>
            <a:xfrm>
              <a:off x="0" y="-38100"/>
              <a:ext cx="1554321" cy="1591126"/>
            </a:xfrm>
            <a:prstGeom prst="rect">
              <a:avLst/>
            </a:prstGeom>
          </p:spPr>
          <p:txBody>
            <a:bodyPr anchor="ctr" rtlCol="false" tIns="29870" lIns="29870" bIns="29870" rIns="29870"/>
            <a:lstStyle/>
            <a:p>
              <a:pPr algn="ctr">
                <a:lnSpc>
                  <a:spcPts val="2659"/>
                </a:lnSpc>
              </a:pPr>
            </a:p>
            <a:p>
              <a:pPr algn="ctr">
                <a:lnSpc>
                  <a:spcPts val="2659"/>
                </a:lnSpc>
              </a:pPr>
            </a:p>
          </p:txBody>
        </p:sp>
      </p:grpSp>
      <p:grpSp>
        <p:nvGrpSpPr>
          <p:cNvPr name="Group 18" id="18"/>
          <p:cNvGrpSpPr/>
          <p:nvPr/>
        </p:nvGrpSpPr>
        <p:grpSpPr>
          <a:xfrm rot="0">
            <a:off x="5507209" y="3768255"/>
            <a:ext cx="3275503" cy="1842447"/>
            <a:chOff x="0" y="0"/>
            <a:chExt cx="11289030" cy="6350000"/>
          </a:xfrm>
        </p:grpSpPr>
        <p:sp>
          <p:nvSpPr>
            <p:cNvPr name="Freeform 19" id="1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7648" r="0" b="-7648"/>
              </a:stretch>
            </a:blipFill>
          </p:spPr>
        </p:sp>
      </p:grpSp>
      <p:sp>
        <p:nvSpPr>
          <p:cNvPr name="Freeform 20" id="20"/>
          <p:cNvSpPr/>
          <p:nvPr/>
        </p:nvSpPr>
        <p:spPr>
          <a:xfrm flipH="false" flipV="false" rot="0">
            <a:off x="9260641" y="7112516"/>
            <a:ext cx="3434912" cy="678395"/>
          </a:xfrm>
          <a:custGeom>
            <a:avLst/>
            <a:gdLst/>
            <a:ahLst/>
            <a:cxnLst/>
            <a:rect r="r" b="b" t="t" l="l"/>
            <a:pathLst>
              <a:path h="678395" w="3434912">
                <a:moveTo>
                  <a:pt x="0" y="0"/>
                </a:moveTo>
                <a:lnTo>
                  <a:pt x="3434912" y="0"/>
                </a:lnTo>
                <a:lnTo>
                  <a:pt x="3434912" y="678396"/>
                </a:lnTo>
                <a:lnTo>
                  <a:pt x="0" y="678396"/>
                </a:lnTo>
                <a:lnTo>
                  <a:pt x="0" y="0"/>
                </a:lnTo>
                <a:close/>
              </a:path>
            </a:pathLst>
          </a:custGeom>
          <a:blipFill>
            <a:blip r:embed="rId2"/>
            <a:stretch>
              <a:fillRect l="0" t="0" r="0" b="0"/>
            </a:stretch>
          </a:blipFill>
        </p:spPr>
      </p:sp>
      <p:grpSp>
        <p:nvGrpSpPr>
          <p:cNvPr name="Group 21" id="21"/>
          <p:cNvGrpSpPr/>
          <p:nvPr/>
        </p:nvGrpSpPr>
        <p:grpSpPr>
          <a:xfrm rot="0">
            <a:off x="9339126" y="3680466"/>
            <a:ext cx="3434912" cy="3432051"/>
            <a:chOff x="0" y="0"/>
            <a:chExt cx="1554321" cy="1553026"/>
          </a:xfrm>
        </p:grpSpPr>
        <p:sp>
          <p:nvSpPr>
            <p:cNvPr name="Freeform 22" id="22"/>
            <p:cNvSpPr/>
            <p:nvPr/>
          </p:nvSpPr>
          <p:spPr>
            <a:xfrm flipH="false" flipV="false" rot="0">
              <a:off x="0" y="0"/>
              <a:ext cx="1554321" cy="1553026"/>
            </a:xfrm>
            <a:custGeom>
              <a:avLst/>
              <a:gdLst/>
              <a:ahLst/>
              <a:cxnLst/>
              <a:rect r="r" b="b" t="t" l="l"/>
              <a:pathLst>
                <a:path h="1553026" w="1554321">
                  <a:moveTo>
                    <a:pt x="99171" y="0"/>
                  </a:moveTo>
                  <a:lnTo>
                    <a:pt x="1455149" y="0"/>
                  </a:lnTo>
                  <a:cubicBezTo>
                    <a:pt x="1509920" y="0"/>
                    <a:pt x="1554321" y="44400"/>
                    <a:pt x="1554321" y="99171"/>
                  </a:cubicBezTo>
                  <a:lnTo>
                    <a:pt x="1554321" y="1453854"/>
                  </a:lnTo>
                  <a:cubicBezTo>
                    <a:pt x="1554321" y="1508625"/>
                    <a:pt x="1509920" y="1553026"/>
                    <a:pt x="1455149" y="1553026"/>
                  </a:cubicBezTo>
                  <a:lnTo>
                    <a:pt x="99171" y="1553026"/>
                  </a:lnTo>
                  <a:cubicBezTo>
                    <a:pt x="44400" y="1553026"/>
                    <a:pt x="0" y="1508625"/>
                    <a:pt x="0" y="1453854"/>
                  </a:cubicBezTo>
                  <a:lnTo>
                    <a:pt x="0" y="99171"/>
                  </a:lnTo>
                  <a:cubicBezTo>
                    <a:pt x="0" y="44400"/>
                    <a:pt x="44400" y="0"/>
                    <a:pt x="99171" y="0"/>
                  </a:cubicBezTo>
                  <a:close/>
                </a:path>
              </a:pathLst>
            </a:custGeom>
            <a:solidFill>
              <a:srgbClr val="FDFDFD"/>
            </a:solidFill>
          </p:spPr>
        </p:sp>
        <p:sp>
          <p:nvSpPr>
            <p:cNvPr name="TextBox 23" id="23"/>
            <p:cNvSpPr txBox="true"/>
            <p:nvPr/>
          </p:nvSpPr>
          <p:spPr>
            <a:xfrm>
              <a:off x="0" y="-38100"/>
              <a:ext cx="1554321" cy="1591126"/>
            </a:xfrm>
            <a:prstGeom prst="rect">
              <a:avLst/>
            </a:prstGeom>
          </p:spPr>
          <p:txBody>
            <a:bodyPr anchor="ctr" rtlCol="false" tIns="29870" lIns="29870" bIns="29870" rIns="29870"/>
            <a:lstStyle/>
            <a:p>
              <a:pPr algn="ctr">
                <a:lnSpc>
                  <a:spcPts val="2659"/>
                </a:lnSpc>
              </a:pPr>
            </a:p>
            <a:p>
              <a:pPr algn="ctr">
                <a:lnSpc>
                  <a:spcPts val="2659"/>
                </a:lnSpc>
              </a:pPr>
            </a:p>
          </p:txBody>
        </p:sp>
      </p:grpSp>
      <p:grpSp>
        <p:nvGrpSpPr>
          <p:cNvPr name="Group 24" id="24"/>
          <p:cNvGrpSpPr/>
          <p:nvPr/>
        </p:nvGrpSpPr>
        <p:grpSpPr>
          <a:xfrm rot="0">
            <a:off x="9428736" y="3768255"/>
            <a:ext cx="3275503" cy="1842447"/>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24177" t="0" r="-24177" b="0"/>
              </a:stretch>
            </a:blipFill>
          </p:spPr>
        </p:sp>
      </p:grpSp>
      <p:sp>
        <p:nvSpPr>
          <p:cNvPr name="Freeform 26" id="26"/>
          <p:cNvSpPr/>
          <p:nvPr/>
        </p:nvSpPr>
        <p:spPr>
          <a:xfrm flipH="false" flipV="false" rot="0">
            <a:off x="13190853" y="7112516"/>
            <a:ext cx="3434912" cy="678395"/>
          </a:xfrm>
          <a:custGeom>
            <a:avLst/>
            <a:gdLst/>
            <a:ahLst/>
            <a:cxnLst/>
            <a:rect r="r" b="b" t="t" l="l"/>
            <a:pathLst>
              <a:path h="678395" w="3434912">
                <a:moveTo>
                  <a:pt x="0" y="0"/>
                </a:moveTo>
                <a:lnTo>
                  <a:pt x="3434913" y="0"/>
                </a:lnTo>
                <a:lnTo>
                  <a:pt x="3434913" y="678396"/>
                </a:lnTo>
                <a:lnTo>
                  <a:pt x="0" y="678396"/>
                </a:lnTo>
                <a:lnTo>
                  <a:pt x="0" y="0"/>
                </a:lnTo>
                <a:close/>
              </a:path>
            </a:pathLst>
          </a:custGeom>
          <a:blipFill>
            <a:blip r:embed="rId2"/>
            <a:stretch>
              <a:fillRect l="0" t="0" r="0" b="0"/>
            </a:stretch>
          </a:blipFill>
        </p:spPr>
      </p:sp>
      <p:grpSp>
        <p:nvGrpSpPr>
          <p:cNvPr name="Group 27" id="27"/>
          <p:cNvGrpSpPr/>
          <p:nvPr/>
        </p:nvGrpSpPr>
        <p:grpSpPr>
          <a:xfrm rot="0">
            <a:off x="13260653" y="3680466"/>
            <a:ext cx="3434912" cy="3432051"/>
            <a:chOff x="0" y="0"/>
            <a:chExt cx="1554321" cy="1553026"/>
          </a:xfrm>
        </p:grpSpPr>
        <p:sp>
          <p:nvSpPr>
            <p:cNvPr name="Freeform 28" id="28"/>
            <p:cNvSpPr/>
            <p:nvPr/>
          </p:nvSpPr>
          <p:spPr>
            <a:xfrm flipH="false" flipV="false" rot="0">
              <a:off x="0" y="0"/>
              <a:ext cx="1554321" cy="1553026"/>
            </a:xfrm>
            <a:custGeom>
              <a:avLst/>
              <a:gdLst/>
              <a:ahLst/>
              <a:cxnLst/>
              <a:rect r="r" b="b" t="t" l="l"/>
              <a:pathLst>
                <a:path h="1553026" w="1554321">
                  <a:moveTo>
                    <a:pt x="99171" y="0"/>
                  </a:moveTo>
                  <a:lnTo>
                    <a:pt x="1455149" y="0"/>
                  </a:lnTo>
                  <a:cubicBezTo>
                    <a:pt x="1509920" y="0"/>
                    <a:pt x="1554321" y="44400"/>
                    <a:pt x="1554321" y="99171"/>
                  </a:cubicBezTo>
                  <a:lnTo>
                    <a:pt x="1554321" y="1453854"/>
                  </a:lnTo>
                  <a:cubicBezTo>
                    <a:pt x="1554321" y="1508625"/>
                    <a:pt x="1509920" y="1553026"/>
                    <a:pt x="1455149" y="1553026"/>
                  </a:cubicBezTo>
                  <a:lnTo>
                    <a:pt x="99171" y="1553026"/>
                  </a:lnTo>
                  <a:cubicBezTo>
                    <a:pt x="44400" y="1553026"/>
                    <a:pt x="0" y="1508625"/>
                    <a:pt x="0" y="1453854"/>
                  </a:cubicBezTo>
                  <a:lnTo>
                    <a:pt x="0" y="99171"/>
                  </a:lnTo>
                  <a:cubicBezTo>
                    <a:pt x="0" y="44400"/>
                    <a:pt x="44400" y="0"/>
                    <a:pt x="99171" y="0"/>
                  </a:cubicBezTo>
                  <a:close/>
                </a:path>
              </a:pathLst>
            </a:custGeom>
            <a:solidFill>
              <a:srgbClr val="FDFDFD"/>
            </a:solidFill>
          </p:spPr>
        </p:sp>
        <p:sp>
          <p:nvSpPr>
            <p:cNvPr name="TextBox 29" id="29"/>
            <p:cNvSpPr txBox="true"/>
            <p:nvPr/>
          </p:nvSpPr>
          <p:spPr>
            <a:xfrm>
              <a:off x="0" y="-38100"/>
              <a:ext cx="1554321" cy="1591126"/>
            </a:xfrm>
            <a:prstGeom prst="rect">
              <a:avLst/>
            </a:prstGeom>
          </p:spPr>
          <p:txBody>
            <a:bodyPr anchor="ctr" rtlCol="false" tIns="29870" lIns="29870" bIns="29870" rIns="29870"/>
            <a:lstStyle/>
            <a:p>
              <a:pPr algn="ctr">
                <a:lnSpc>
                  <a:spcPts val="2659"/>
                </a:lnSpc>
              </a:pPr>
            </a:p>
            <a:p>
              <a:pPr algn="ctr">
                <a:lnSpc>
                  <a:spcPts val="2659"/>
                </a:lnSpc>
              </a:pPr>
            </a:p>
          </p:txBody>
        </p:sp>
      </p:grpSp>
      <p:grpSp>
        <p:nvGrpSpPr>
          <p:cNvPr name="Group 30" id="30"/>
          <p:cNvGrpSpPr/>
          <p:nvPr/>
        </p:nvGrpSpPr>
        <p:grpSpPr>
          <a:xfrm rot="0">
            <a:off x="13350262" y="3768255"/>
            <a:ext cx="3275503" cy="1842447"/>
            <a:chOff x="0" y="0"/>
            <a:chExt cx="11289030" cy="6350000"/>
          </a:xfrm>
        </p:grpSpPr>
        <p:sp>
          <p:nvSpPr>
            <p:cNvPr name="Freeform 31" id="3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l="0" t="-11014" r="0" b="-11014"/>
              </a:stretch>
            </a:blipFill>
          </p:spPr>
        </p:sp>
      </p:grpSp>
      <p:sp>
        <p:nvSpPr>
          <p:cNvPr name="TextBox 32" id="32"/>
          <p:cNvSpPr txBox="true"/>
          <p:nvPr/>
        </p:nvSpPr>
        <p:spPr>
          <a:xfrm rot="0">
            <a:off x="2126674" y="5615841"/>
            <a:ext cx="2173712" cy="692150"/>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51D40"/>
                </a:solidFill>
                <a:latin typeface="Open Sans Extra Bold"/>
                <a:ea typeface="Open Sans Extra Bold"/>
                <a:cs typeface="Open Sans Extra Bold"/>
                <a:sym typeface="Open Sans Extra Bold"/>
              </a:rPr>
              <a:t>Literature review</a:t>
            </a:r>
          </a:p>
        </p:txBody>
      </p:sp>
      <p:sp>
        <p:nvSpPr>
          <p:cNvPr name="TextBox 33" id="33"/>
          <p:cNvSpPr txBox="true"/>
          <p:nvPr/>
        </p:nvSpPr>
        <p:spPr>
          <a:xfrm rot="0">
            <a:off x="1496073" y="1434065"/>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FDFDFD"/>
                </a:solidFill>
                <a:latin typeface="Open Sans Extra Bold"/>
                <a:ea typeface="Open Sans Extra Bold"/>
                <a:cs typeface="Open Sans Extra Bold"/>
                <a:sym typeface="Open Sans Extra Bold"/>
              </a:rPr>
              <a:t>Methodology</a:t>
            </a:r>
          </a:p>
        </p:txBody>
      </p:sp>
      <p:sp>
        <p:nvSpPr>
          <p:cNvPr name="TextBox 34" id="34"/>
          <p:cNvSpPr txBox="true"/>
          <p:nvPr/>
        </p:nvSpPr>
        <p:spPr>
          <a:xfrm rot="0">
            <a:off x="6011789" y="5636405"/>
            <a:ext cx="2266345" cy="692150"/>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51D40"/>
                </a:solidFill>
                <a:latin typeface="Open Sans Extra Bold"/>
                <a:ea typeface="Open Sans Extra Bold"/>
                <a:cs typeface="Open Sans Extra Bold"/>
                <a:sym typeface="Open Sans Extra Bold"/>
              </a:rPr>
              <a:t>Designing Modules</a:t>
            </a:r>
          </a:p>
        </p:txBody>
      </p:sp>
      <p:sp>
        <p:nvSpPr>
          <p:cNvPr name="TextBox 35" id="35"/>
          <p:cNvSpPr txBox="true"/>
          <p:nvPr/>
        </p:nvSpPr>
        <p:spPr>
          <a:xfrm rot="0">
            <a:off x="9508941" y="5646291"/>
            <a:ext cx="3115093" cy="692150"/>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51D40"/>
                </a:solidFill>
                <a:latin typeface="Open Sans Extra Bold"/>
                <a:ea typeface="Open Sans Extra Bold"/>
                <a:cs typeface="Open Sans Extra Bold"/>
                <a:sym typeface="Open Sans Extra Bold"/>
              </a:rPr>
              <a:t>Software Implementation</a:t>
            </a:r>
          </a:p>
        </p:txBody>
      </p:sp>
      <p:sp>
        <p:nvSpPr>
          <p:cNvPr name="TextBox 36" id="36"/>
          <p:cNvSpPr txBox="true"/>
          <p:nvPr/>
        </p:nvSpPr>
        <p:spPr>
          <a:xfrm rot="0">
            <a:off x="13531994" y="5636405"/>
            <a:ext cx="2892230" cy="692150"/>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51D40"/>
                </a:solidFill>
                <a:latin typeface="Open Sans Extra Bold"/>
                <a:ea typeface="Open Sans Extra Bold"/>
                <a:cs typeface="Open Sans Extra Bold"/>
                <a:sym typeface="Open Sans Extra Bold"/>
              </a:rPr>
              <a:t>Synthesis and Debugging</a:t>
            </a:r>
          </a:p>
        </p:txBody>
      </p:sp>
      <p:sp>
        <p:nvSpPr>
          <p:cNvPr name="TextBox 37" id="37"/>
          <p:cNvSpPr txBox="true"/>
          <p:nvPr/>
        </p:nvSpPr>
        <p:spPr>
          <a:xfrm rot="0">
            <a:off x="17094547" y="8740273"/>
            <a:ext cx="329505"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Literature Review</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9132" y="2171339"/>
            <a:ext cx="7087073" cy="1035649"/>
            <a:chOff x="0" y="0"/>
            <a:chExt cx="9449431" cy="1380866"/>
          </a:xfrm>
        </p:grpSpPr>
        <p:sp>
          <p:nvSpPr>
            <p:cNvPr name="Freeform 13" id="13"/>
            <p:cNvSpPr/>
            <p:nvPr/>
          </p:nvSpPr>
          <p:spPr>
            <a:xfrm flipH="false" flipV="false" rot="0">
              <a:off x="0" y="0"/>
              <a:ext cx="1380866" cy="1380866"/>
            </a:xfrm>
            <a:custGeom>
              <a:avLst/>
              <a:gdLst/>
              <a:ahLst/>
              <a:cxnLst/>
              <a:rect r="r" b="b" t="t" l="l"/>
              <a:pathLst>
                <a:path h="1380866" w="1380866">
                  <a:moveTo>
                    <a:pt x="0" y="0"/>
                  </a:moveTo>
                  <a:lnTo>
                    <a:pt x="1380866" y="0"/>
                  </a:lnTo>
                  <a:lnTo>
                    <a:pt x="1380866" y="1380866"/>
                  </a:lnTo>
                  <a:lnTo>
                    <a:pt x="0" y="13808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4" id="14"/>
            <p:cNvSpPr txBox="true"/>
            <p:nvPr/>
          </p:nvSpPr>
          <p:spPr>
            <a:xfrm rot="0">
              <a:off x="1758304" y="272092"/>
              <a:ext cx="7691126" cy="938742"/>
            </a:xfrm>
            <a:prstGeom prst="rect">
              <a:avLst/>
            </a:prstGeom>
          </p:spPr>
          <p:txBody>
            <a:bodyPr anchor="t" rtlCol="false" tIns="0" lIns="0" bIns="0" rIns="0">
              <a:spAutoFit/>
            </a:bodyPr>
            <a:lstStyle/>
            <a:p>
              <a:pPr algn="l">
                <a:lnSpc>
                  <a:spcPts val="2800"/>
                </a:lnSpc>
              </a:pPr>
              <a:r>
                <a:rPr lang="en-US" sz="2000" spc="-40">
                  <a:solidFill>
                    <a:srgbClr val="145DA0"/>
                  </a:solidFill>
                  <a:latin typeface="Poppins"/>
                  <a:ea typeface="Poppins"/>
                  <a:cs typeface="Poppins"/>
                  <a:sym typeface="Poppins"/>
                </a:rPr>
                <a:t>Utilized primary and secondary sources for data gathering.</a:t>
              </a:r>
            </a:p>
          </p:txBody>
        </p:sp>
        <p:sp>
          <p:nvSpPr>
            <p:cNvPr name="TextBox 15" id="15"/>
            <p:cNvSpPr txBox="true"/>
            <p:nvPr/>
          </p:nvSpPr>
          <p:spPr>
            <a:xfrm rot="0">
              <a:off x="140639" y="281617"/>
              <a:ext cx="1099588" cy="760481"/>
            </a:xfrm>
            <a:prstGeom prst="rect">
              <a:avLst/>
            </a:prstGeom>
          </p:spPr>
          <p:txBody>
            <a:bodyPr anchor="t" rtlCol="false" tIns="0" lIns="0" bIns="0" rIns="0">
              <a:spAutoFit/>
            </a:bodyPr>
            <a:lstStyle/>
            <a:p>
              <a:pPr algn="ctr" marL="0" indent="0" lvl="0">
                <a:lnSpc>
                  <a:spcPts val="4870"/>
                </a:lnSpc>
                <a:spcBef>
                  <a:spcPct val="0"/>
                </a:spcBef>
              </a:pPr>
              <a:r>
                <a:rPr lang="en-US" sz="3478">
                  <a:solidFill>
                    <a:srgbClr val="FDFDFD"/>
                  </a:solidFill>
                  <a:latin typeface="Open Sans Extra Bold"/>
                  <a:ea typeface="Open Sans Extra Bold"/>
                  <a:cs typeface="Open Sans Extra Bold"/>
                  <a:sym typeface="Open Sans Extra Bold"/>
                </a:rPr>
                <a:t>01</a:t>
              </a:r>
            </a:p>
          </p:txBody>
        </p:sp>
      </p:grpSp>
      <p:grpSp>
        <p:nvGrpSpPr>
          <p:cNvPr name="Group 16" id="16"/>
          <p:cNvGrpSpPr/>
          <p:nvPr/>
        </p:nvGrpSpPr>
        <p:grpSpPr>
          <a:xfrm rot="0">
            <a:off x="1609132" y="3387964"/>
            <a:ext cx="7087073" cy="1260550"/>
            <a:chOff x="0" y="0"/>
            <a:chExt cx="9449431" cy="1680734"/>
          </a:xfrm>
        </p:grpSpPr>
        <p:sp>
          <p:nvSpPr>
            <p:cNvPr name="Freeform 17" id="17"/>
            <p:cNvSpPr/>
            <p:nvPr/>
          </p:nvSpPr>
          <p:spPr>
            <a:xfrm flipH="false" flipV="false" rot="0">
              <a:off x="0" y="0"/>
              <a:ext cx="1380866" cy="1380866"/>
            </a:xfrm>
            <a:custGeom>
              <a:avLst/>
              <a:gdLst/>
              <a:ahLst/>
              <a:cxnLst/>
              <a:rect r="r" b="b" t="t" l="l"/>
              <a:pathLst>
                <a:path h="1380866" w="1380866">
                  <a:moveTo>
                    <a:pt x="0" y="0"/>
                  </a:moveTo>
                  <a:lnTo>
                    <a:pt x="1380866" y="0"/>
                  </a:lnTo>
                  <a:lnTo>
                    <a:pt x="1380866" y="1380866"/>
                  </a:lnTo>
                  <a:lnTo>
                    <a:pt x="0" y="13808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8" id="18"/>
            <p:cNvSpPr txBox="true"/>
            <p:nvPr/>
          </p:nvSpPr>
          <p:spPr>
            <a:xfrm rot="0">
              <a:off x="1758304" y="272092"/>
              <a:ext cx="7691126" cy="1408642"/>
            </a:xfrm>
            <a:prstGeom prst="rect">
              <a:avLst/>
            </a:prstGeom>
          </p:spPr>
          <p:txBody>
            <a:bodyPr anchor="t" rtlCol="false" tIns="0" lIns="0" bIns="0" rIns="0">
              <a:spAutoFit/>
            </a:bodyPr>
            <a:lstStyle/>
            <a:p>
              <a:pPr algn="l">
                <a:lnSpc>
                  <a:spcPts val="2800"/>
                </a:lnSpc>
              </a:pPr>
              <a:r>
                <a:rPr lang="en-US" sz="2000" spc="-40">
                  <a:solidFill>
                    <a:srgbClr val="145DA0"/>
                  </a:solidFill>
                  <a:latin typeface="Poppins"/>
                  <a:ea typeface="Poppins"/>
                  <a:cs typeface="Poppins"/>
                  <a:sym typeface="Poppins"/>
                </a:rPr>
                <a:t>Comprehensive exploration of RISC-V processors</a:t>
              </a:r>
            </a:p>
            <a:p>
              <a:pPr algn="l">
                <a:lnSpc>
                  <a:spcPts val="2800"/>
                </a:lnSpc>
              </a:pPr>
            </a:p>
          </p:txBody>
        </p:sp>
        <p:sp>
          <p:nvSpPr>
            <p:cNvPr name="TextBox 19" id="19"/>
            <p:cNvSpPr txBox="true"/>
            <p:nvPr/>
          </p:nvSpPr>
          <p:spPr>
            <a:xfrm rot="0">
              <a:off x="140639" y="281617"/>
              <a:ext cx="1099588" cy="760481"/>
            </a:xfrm>
            <a:prstGeom prst="rect">
              <a:avLst/>
            </a:prstGeom>
          </p:spPr>
          <p:txBody>
            <a:bodyPr anchor="t" rtlCol="false" tIns="0" lIns="0" bIns="0" rIns="0">
              <a:spAutoFit/>
            </a:bodyPr>
            <a:lstStyle/>
            <a:p>
              <a:pPr algn="ctr" marL="0" indent="0" lvl="0">
                <a:lnSpc>
                  <a:spcPts val="4870"/>
                </a:lnSpc>
                <a:spcBef>
                  <a:spcPct val="0"/>
                </a:spcBef>
              </a:pPr>
              <a:r>
                <a:rPr lang="en-US" sz="3478">
                  <a:solidFill>
                    <a:srgbClr val="FDFDFD"/>
                  </a:solidFill>
                  <a:latin typeface="Open Sans Extra Bold"/>
                  <a:ea typeface="Open Sans Extra Bold"/>
                  <a:cs typeface="Open Sans Extra Bold"/>
                  <a:sym typeface="Open Sans Extra Bold"/>
                </a:rPr>
                <a:t>02</a:t>
              </a:r>
            </a:p>
          </p:txBody>
        </p:sp>
      </p:grpSp>
      <p:grpSp>
        <p:nvGrpSpPr>
          <p:cNvPr name="Group 20" id="20"/>
          <p:cNvGrpSpPr/>
          <p:nvPr/>
        </p:nvGrpSpPr>
        <p:grpSpPr>
          <a:xfrm rot="0">
            <a:off x="1609132" y="4604588"/>
            <a:ext cx="7087073" cy="1035649"/>
            <a:chOff x="0" y="0"/>
            <a:chExt cx="9449431" cy="1380866"/>
          </a:xfrm>
        </p:grpSpPr>
        <p:sp>
          <p:nvSpPr>
            <p:cNvPr name="Freeform 21" id="21"/>
            <p:cNvSpPr/>
            <p:nvPr/>
          </p:nvSpPr>
          <p:spPr>
            <a:xfrm flipH="false" flipV="false" rot="0">
              <a:off x="0" y="0"/>
              <a:ext cx="1380866" cy="1380866"/>
            </a:xfrm>
            <a:custGeom>
              <a:avLst/>
              <a:gdLst/>
              <a:ahLst/>
              <a:cxnLst/>
              <a:rect r="r" b="b" t="t" l="l"/>
              <a:pathLst>
                <a:path h="1380866" w="1380866">
                  <a:moveTo>
                    <a:pt x="0" y="0"/>
                  </a:moveTo>
                  <a:lnTo>
                    <a:pt x="1380866" y="0"/>
                  </a:lnTo>
                  <a:lnTo>
                    <a:pt x="1380866" y="1380866"/>
                  </a:lnTo>
                  <a:lnTo>
                    <a:pt x="0" y="13808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2" id="22"/>
            <p:cNvSpPr txBox="true"/>
            <p:nvPr/>
          </p:nvSpPr>
          <p:spPr>
            <a:xfrm rot="0">
              <a:off x="1758304" y="272092"/>
              <a:ext cx="7691126" cy="468842"/>
            </a:xfrm>
            <a:prstGeom prst="rect">
              <a:avLst/>
            </a:prstGeom>
          </p:spPr>
          <p:txBody>
            <a:bodyPr anchor="t" rtlCol="false" tIns="0" lIns="0" bIns="0" rIns="0">
              <a:spAutoFit/>
            </a:bodyPr>
            <a:lstStyle/>
            <a:p>
              <a:pPr algn="l">
                <a:lnSpc>
                  <a:spcPts val="2800"/>
                </a:lnSpc>
              </a:pPr>
              <a:r>
                <a:rPr lang="en-US" sz="2000" spc="-40">
                  <a:solidFill>
                    <a:srgbClr val="145DA0"/>
                  </a:solidFill>
                  <a:latin typeface="Poppins"/>
                  <a:ea typeface="Poppins"/>
                  <a:cs typeface="Poppins"/>
                  <a:sym typeface="Poppins"/>
                </a:rPr>
                <a:t>Pipelining in processors</a:t>
              </a:r>
            </a:p>
          </p:txBody>
        </p:sp>
        <p:sp>
          <p:nvSpPr>
            <p:cNvPr name="TextBox 23" id="23"/>
            <p:cNvSpPr txBox="true"/>
            <p:nvPr/>
          </p:nvSpPr>
          <p:spPr>
            <a:xfrm rot="0">
              <a:off x="140639" y="281617"/>
              <a:ext cx="1099588" cy="760481"/>
            </a:xfrm>
            <a:prstGeom prst="rect">
              <a:avLst/>
            </a:prstGeom>
          </p:spPr>
          <p:txBody>
            <a:bodyPr anchor="t" rtlCol="false" tIns="0" lIns="0" bIns="0" rIns="0">
              <a:spAutoFit/>
            </a:bodyPr>
            <a:lstStyle/>
            <a:p>
              <a:pPr algn="ctr" marL="0" indent="0" lvl="0">
                <a:lnSpc>
                  <a:spcPts val="4870"/>
                </a:lnSpc>
                <a:spcBef>
                  <a:spcPct val="0"/>
                </a:spcBef>
              </a:pPr>
              <a:r>
                <a:rPr lang="en-US" sz="3478">
                  <a:solidFill>
                    <a:srgbClr val="FDFDFD"/>
                  </a:solidFill>
                  <a:latin typeface="Open Sans Extra Bold"/>
                  <a:ea typeface="Open Sans Extra Bold"/>
                  <a:cs typeface="Open Sans Extra Bold"/>
                  <a:sym typeface="Open Sans Extra Bold"/>
                </a:rPr>
                <a:t>03</a:t>
              </a:r>
            </a:p>
          </p:txBody>
        </p:sp>
      </p:grpSp>
      <p:grpSp>
        <p:nvGrpSpPr>
          <p:cNvPr name="Group 24" id="24"/>
          <p:cNvGrpSpPr/>
          <p:nvPr/>
        </p:nvGrpSpPr>
        <p:grpSpPr>
          <a:xfrm rot="0">
            <a:off x="1609132" y="5821212"/>
            <a:ext cx="7087073" cy="1035649"/>
            <a:chOff x="0" y="0"/>
            <a:chExt cx="9449431" cy="1380866"/>
          </a:xfrm>
        </p:grpSpPr>
        <p:sp>
          <p:nvSpPr>
            <p:cNvPr name="Freeform 25" id="25"/>
            <p:cNvSpPr/>
            <p:nvPr/>
          </p:nvSpPr>
          <p:spPr>
            <a:xfrm flipH="false" flipV="false" rot="0">
              <a:off x="0" y="0"/>
              <a:ext cx="1380866" cy="1380866"/>
            </a:xfrm>
            <a:custGeom>
              <a:avLst/>
              <a:gdLst/>
              <a:ahLst/>
              <a:cxnLst/>
              <a:rect r="r" b="b" t="t" l="l"/>
              <a:pathLst>
                <a:path h="1380866" w="1380866">
                  <a:moveTo>
                    <a:pt x="0" y="0"/>
                  </a:moveTo>
                  <a:lnTo>
                    <a:pt x="1380866" y="0"/>
                  </a:lnTo>
                  <a:lnTo>
                    <a:pt x="1380866" y="1380866"/>
                  </a:lnTo>
                  <a:lnTo>
                    <a:pt x="0" y="13808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6" id="26"/>
            <p:cNvSpPr txBox="true"/>
            <p:nvPr/>
          </p:nvSpPr>
          <p:spPr>
            <a:xfrm rot="0">
              <a:off x="1758304" y="272092"/>
              <a:ext cx="7691126" cy="938742"/>
            </a:xfrm>
            <a:prstGeom prst="rect">
              <a:avLst/>
            </a:prstGeom>
          </p:spPr>
          <p:txBody>
            <a:bodyPr anchor="t" rtlCol="false" tIns="0" lIns="0" bIns="0" rIns="0">
              <a:spAutoFit/>
            </a:bodyPr>
            <a:lstStyle/>
            <a:p>
              <a:pPr algn="l">
                <a:lnSpc>
                  <a:spcPts val="2800"/>
                </a:lnSpc>
              </a:pPr>
              <a:r>
                <a:rPr lang="en-US" sz="2000" spc="-40">
                  <a:solidFill>
                    <a:srgbClr val="145DA0"/>
                  </a:solidFill>
                  <a:latin typeface="Poppins"/>
                  <a:ea typeface="Poppins"/>
                  <a:cs typeface="Poppins"/>
                  <a:sym typeface="Poppins"/>
                </a:rPr>
                <a:t>UART and I2C Protocols, and interfacing components with processors</a:t>
              </a:r>
            </a:p>
          </p:txBody>
        </p:sp>
        <p:sp>
          <p:nvSpPr>
            <p:cNvPr name="TextBox 27" id="27"/>
            <p:cNvSpPr txBox="true"/>
            <p:nvPr/>
          </p:nvSpPr>
          <p:spPr>
            <a:xfrm rot="0">
              <a:off x="140639" y="281617"/>
              <a:ext cx="1099588" cy="760481"/>
            </a:xfrm>
            <a:prstGeom prst="rect">
              <a:avLst/>
            </a:prstGeom>
          </p:spPr>
          <p:txBody>
            <a:bodyPr anchor="t" rtlCol="false" tIns="0" lIns="0" bIns="0" rIns="0">
              <a:spAutoFit/>
            </a:bodyPr>
            <a:lstStyle/>
            <a:p>
              <a:pPr algn="ctr" marL="0" indent="0" lvl="0">
                <a:lnSpc>
                  <a:spcPts val="4870"/>
                </a:lnSpc>
                <a:spcBef>
                  <a:spcPct val="0"/>
                </a:spcBef>
              </a:pPr>
              <a:r>
                <a:rPr lang="en-US" sz="3478">
                  <a:solidFill>
                    <a:srgbClr val="FDFDFD"/>
                  </a:solidFill>
                  <a:latin typeface="Open Sans Extra Bold"/>
                  <a:ea typeface="Open Sans Extra Bold"/>
                  <a:cs typeface="Open Sans Extra Bold"/>
                  <a:sym typeface="Open Sans Extra Bold"/>
                </a:rPr>
                <a:t>04</a:t>
              </a:r>
            </a:p>
          </p:txBody>
        </p:sp>
      </p:grpSp>
      <p:sp>
        <p:nvSpPr>
          <p:cNvPr name="Freeform 28" id="28"/>
          <p:cNvSpPr/>
          <p:nvPr/>
        </p:nvSpPr>
        <p:spPr>
          <a:xfrm flipH="false" flipV="false" rot="0">
            <a:off x="8358286" y="1308529"/>
            <a:ext cx="1846215" cy="2469852"/>
          </a:xfrm>
          <a:custGeom>
            <a:avLst/>
            <a:gdLst/>
            <a:ahLst/>
            <a:cxnLst/>
            <a:rect r="r" b="b" t="t" l="l"/>
            <a:pathLst>
              <a:path h="2469852" w="1846215">
                <a:moveTo>
                  <a:pt x="0" y="0"/>
                </a:moveTo>
                <a:lnTo>
                  <a:pt x="1846215" y="0"/>
                </a:lnTo>
                <a:lnTo>
                  <a:pt x="1846215" y="2469852"/>
                </a:lnTo>
                <a:lnTo>
                  <a:pt x="0" y="2469852"/>
                </a:lnTo>
                <a:lnTo>
                  <a:pt x="0" y="0"/>
                </a:lnTo>
                <a:close/>
              </a:path>
            </a:pathLst>
          </a:custGeom>
          <a:blipFill>
            <a:blip r:embed="rId4"/>
            <a:stretch>
              <a:fillRect l="0" t="0" r="0" b="0"/>
            </a:stretch>
          </a:blipFill>
          <a:ln w="9525" cap="sq">
            <a:solidFill>
              <a:srgbClr val="000000"/>
            </a:solidFill>
            <a:prstDash val="solid"/>
            <a:miter/>
          </a:ln>
        </p:spPr>
      </p:sp>
      <p:sp>
        <p:nvSpPr>
          <p:cNvPr name="Freeform 29" id="29"/>
          <p:cNvSpPr/>
          <p:nvPr/>
        </p:nvSpPr>
        <p:spPr>
          <a:xfrm flipH="false" flipV="false" rot="0">
            <a:off x="10659384" y="3247617"/>
            <a:ext cx="2490483" cy="1400896"/>
          </a:xfrm>
          <a:custGeom>
            <a:avLst/>
            <a:gdLst/>
            <a:ahLst/>
            <a:cxnLst/>
            <a:rect r="r" b="b" t="t" l="l"/>
            <a:pathLst>
              <a:path h="1400896" w="2490483">
                <a:moveTo>
                  <a:pt x="0" y="0"/>
                </a:moveTo>
                <a:lnTo>
                  <a:pt x="2490482" y="0"/>
                </a:lnTo>
                <a:lnTo>
                  <a:pt x="2490482" y="1400897"/>
                </a:lnTo>
                <a:lnTo>
                  <a:pt x="0" y="1400897"/>
                </a:lnTo>
                <a:lnTo>
                  <a:pt x="0" y="0"/>
                </a:lnTo>
                <a:close/>
              </a:path>
            </a:pathLst>
          </a:custGeom>
          <a:blipFill>
            <a:blip r:embed="rId5"/>
            <a:stretch>
              <a:fillRect l="0" t="0" r="0" b="0"/>
            </a:stretch>
          </a:blipFill>
        </p:spPr>
      </p:sp>
      <p:sp>
        <p:nvSpPr>
          <p:cNvPr name="Freeform 30" id="30"/>
          <p:cNvSpPr/>
          <p:nvPr/>
        </p:nvSpPr>
        <p:spPr>
          <a:xfrm flipH="false" flipV="false" rot="0">
            <a:off x="8119021" y="4368247"/>
            <a:ext cx="2324745" cy="1452965"/>
          </a:xfrm>
          <a:custGeom>
            <a:avLst/>
            <a:gdLst/>
            <a:ahLst/>
            <a:cxnLst/>
            <a:rect r="r" b="b" t="t" l="l"/>
            <a:pathLst>
              <a:path h="1452965" w="2324745">
                <a:moveTo>
                  <a:pt x="0" y="0"/>
                </a:moveTo>
                <a:lnTo>
                  <a:pt x="2324745" y="0"/>
                </a:lnTo>
                <a:lnTo>
                  <a:pt x="2324745" y="1452965"/>
                </a:lnTo>
                <a:lnTo>
                  <a:pt x="0" y="1452965"/>
                </a:lnTo>
                <a:lnTo>
                  <a:pt x="0" y="0"/>
                </a:lnTo>
                <a:close/>
              </a:path>
            </a:pathLst>
          </a:custGeom>
          <a:blipFill>
            <a:blip r:embed="rId6"/>
            <a:stretch>
              <a:fillRect l="0" t="0" r="0" b="0"/>
            </a:stretch>
          </a:blipFill>
          <a:ln w="9525" cap="sq">
            <a:solidFill>
              <a:srgbClr val="000000"/>
            </a:solidFill>
            <a:prstDash val="solid"/>
            <a:miter/>
          </a:ln>
        </p:spPr>
      </p:sp>
      <p:sp>
        <p:nvSpPr>
          <p:cNvPr name="Freeform 31" id="31"/>
          <p:cNvSpPr/>
          <p:nvPr/>
        </p:nvSpPr>
        <p:spPr>
          <a:xfrm flipH="false" flipV="false" rot="0">
            <a:off x="10290141" y="5932346"/>
            <a:ext cx="2859726" cy="1280474"/>
          </a:xfrm>
          <a:custGeom>
            <a:avLst/>
            <a:gdLst/>
            <a:ahLst/>
            <a:cxnLst/>
            <a:rect r="r" b="b" t="t" l="l"/>
            <a:pathLst>
              <a:path h="1280474" w="2859726">
                <a:moveTo>
                  <a:pt x="0" y="0"/>
                </a:moveTo>
                <a:lnTo>
                  <a:pt x="2859725" y="0"/>
                </a:lnTo>
                <a:lnTo>
                  <a:pt x="2859725" y="1280474"/>
                </a:lnTo>
                <a:lnTo>
                  <a:pt x="0" y="1280474"/>
                </a:lnTo>
                <a:lnTo>
                  <a:pt x="0" y="0"/>
                </a:lnTo>
                <a:close/>
              </a:path>
            </a:pathLst>
          </a:custGeom>
          <a:blipFill>
            <a:blip r:embed="rId7"/>
            <a:stretch>
              <a:fillRect l="0" t="0" r="0" b="0"/>
            </a:stretch>
          </a:blipFill>
          <a:ln w="9525" cap="sq">
            <a:solidFill>
              <a:srgbClr val="000000"/>
            </a:solidFill>
            <a:prstDash val="solid"/>
            <a:miter/>
          </a:ln>
        </p:spPr>
      </p:sp>
      <p:sp>
        <p:nvSpPr>
          <p:cNvPr name="TextBox 32" id="32"/>
          <p:cNvSpPr txBox="true"/>
          <p:nvPr/>
        </p:nvSpPr>
        <p:spPr>
          <a:xfrm rot="0">
            <a:off x="17130638" y="8740273"/>
            <a:ext cx="257324"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System Overview</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968384" y="2106287"/>
            <a:ext cx="10110272" cy="2717136"/>
          </a:xfrm>
          <a:custGeom>
            <a:avLst/>
            <a:gdLst/>
            <a:ahLst/>
            <a:cxnLst/>
            <a:rect r="r" b="b" t="t" l="l"/>
            <a:pathLst>
              <a:path h="2717136" w="10110272">
                <a:moveTo>
                  <a:pt x="0" y="0"/>
                </a:moveTo>
                <a:lnTo>
                  <a:pt x="10110272" y="0"/>
                </a:lnTo>
                <a:lnTo>
                  <a:pt x="10110272" y="2717135"/>
                </a:lnTo>
                <a:lnTo>
                  <a:pt x="0" y="2717135"/>
                </a:lnTo>
                <a:lnTo>
                  <a:pt x="0" y="0"/>
                </a:lnTo>
                <a:close/>
              </a:path>
            </a:pathLst>
          </a:custGeom>
          <a:blipFill>
            <a:blip r:embed="rId2"/>
            <a:stretch>
              <a:fillRect l="0" t="0" r="0" b="0"/>
            </a:stretch>
          </a:blipFill>
          <a:ln w="9525" cap="sq">
            <a:solidFill>
              <a:srgbClr val="000000"/>
            </a:solidFill>
            <a:prstDash val="solid"/>
            <a:miter/>
          </a:ln>
        </p:spPr>
      </p:sp>
      <p:sp>
        <p:nvSpPr>
          <p:cNvPr name="TextBox 10" id="10"/>
          <p:cNvSpPr txBox="true"/>
          <p:nvPr/>
        </p:nvSpPr>
        <p:spPr>
          <a:xfrm rot="0">
            <a:off x="1968384" y="5105400"/>
            <a:ext cx="12014127" cy="3699509"/>
          </a:xfrm>
          <a:prstGeom prst="rect">
            <a:avLst/>
          </a:prstGeom>
        </p:spPr>
        <p:txBody>
          <a:bodyPr anchor="t" rtlCol="false" tIns="0" lIns="0" bIns="0" rIns="0">
            <a:spAutoFit/>
          </a:bodyPr>
          <a:lstStyle/>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Our main objective is to interface the </a:t>
            </a:r>
            <a:r>
              <a:rPr lang="en-US" b="true" sz="2100">
                <a:solidFill>
                  <a:srgbClr val="051D40"/>
                </a:solidFill>
                <a:latin typeface="Canva Sans Bold"/>
                <a:ea typeface="Canva Sans Bold"/>
                <a:cs typeface="Canva Sans Bold"/>
                <a:sym typeface="Canva Sans Bold"/>
              </a:rPr>
              <a:t>RISC V Processor </a:t>
            </a:r>
            <a:r>
              <a:rPr lang="en-US" sz="2100">
                <a:solidFill>
                  <a:srgbClr val="051D40"/>
                </a:solidFill>
                <a:latin typeface="Canva Sans"/>
                <a:ea typeface="Canva Sans"/>
                <a:cs typeface="Canva Sans"/>
                <a:sym typeface="Canva Sans"/>
              </a:rPr>
              <a:t>with </a:t>
            </a:r>
            <a:r>
              <a:rPr lang="en-US" b="true" sz="2100">
                <a:solidFill>
                  <a:srgbClr val="051D40"/>
                </a:solidFill>
                <a:latin typeface="Canva Sans Bold"/>
                <a:ea typeface="Canva Sans Bold"/>
                <a:cs typeface="Canva Sans Bold"/>
                <a:sym typeface="Canva Sans Bold"/>
              </a:rPr>
              <a:t>UART </a:t>
            </a:r>
            <a:r>
              <a:rPr lang="en-US" sz="2100">
                <a:solidFill>
                  <a:srgbClr val="051D40"/>
                </a:solidFill>
                <a:latin typeface="Canva Sans"/>
                <a:ea typeface="Canva Sans"/>
                <a:cs typeface="Canva Sans"/>
                <a:sym typeface="Canva Sans"/>
              </a:rPr>
              <a:t>and </a:t>
            </a:r>
            <a:r>
              <a:rPr lang="en-US" b="true" sz="2100">
                <a:solidFill>
                  <a:srgbClr val="051D40"/>
                </a:solidFill>
                <a:latin typeface="Canva Sans Bold"/>
                <a:ea typeface="Canva Sans Bold"/>
                <a:cs typeface="Canva Sans Bold"/>
                <a:sym typeface="Canva Sans Bold"/>
              </a:rPr>
              <a:t>I2C </a:t>
            </a:r>
            <a:r>
              <a:rPr lang="en-US" sz="2100">
                <a:solidFill>
                  <a:srgbClr val="051D40"/>
                </a:solidFill>
                <a:latin typeface="Canva Sans"/>
                <a:ea typeface="Canva Sans"/>
                <a:cs typeface="Canva Sans"/>
                <a:sym typeface="Canva Sans"/>
              </a:rPr>
              <a:t>by means of transmitting data to processor and then retrieving the results from it.</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Here, </a:t>
            </a:r>
            <a:r>
              <a:rPr lang="en-US" b="true" sz="2100">
                <a:solidFill>
                  <a:srgbClr val="051D40"/>
                </a:solidFill>
                <a:latin typeface="Canva Sans Bold"/>
                <a:ea typeface="Canva Sans Bold"/>
                <a:cs typeface="Canva Sans Bold"/>
                <a:sym typeface="Canva Sans Bold"/>
              </a:rPr>
              <a:t>UART </a:t>
            </a:r>
            <a:r>
              <a:rPr lang="en-US" sz="2100">
                <a:solidFill>
                  <a:srgbClr val="051D40"/>
                </a:solidFill>
                <a:latin typeface="Canva Sans"/>
                <a:ea typeface="Canva Sans"/>
                <a:cs typeface="Canva Sans"/>
                <a:sym typeface="Canva Sans"/>
              </a:rPr>
              <a:t>behaves as an </a:t>
            </a:r>
            <a:r>
              <a:rPr lang="en-US" b="true" sz="2100">
                <a:solidFill>
                  <a:srgbClr val="051D40"/>
                </a:solidFill>
                <a:latin typeface="Canva Sans Bold"/>
                <a:ea typeface="Canva Sans Bold"/>
                <a:cs typeface="Canva Sans Bold"/>
                <a:sym typeface="Canva Sans Bold"/>
              </a:rPr>
              <a:t>Input </a:t>
            </a:r>
            <a:r>
              <a:rPr lang="en-US" sz="2100">
                <a:solidFill>
                  <a:srgbClr val="051D40"/>
                </a:solidFill>
                <a:latin typeface="Canva Sans"/>
                <a:ea typeface="Canva Sans"/>
                <a:cs typeface="Canva Sans"/>
                <a:sym typeface="Canva Sans"/>
              </a:rPr>
              <a:t>interface that carries the data from user controller to the processor.</a:t>
            </a:r>
          </a:p>
          <a:p>
            <a:pPr algn="l" marL="453396" indent="-226698" lvl="1">
              <a:lnSpc>
                <a:spcPts val="2940"/>
              </a:lnSpc>
              <a:buFont typeface="Arial"/>
              <a:buChar char="•"/>
            </a:pPr>
            <a:r>
              <a:rPr lang="en-US" sz="2100">
                <a:solidFill>
                  <a:srgbClr val="051D40"/>
                </a:solidFill>
                <a:latin typeface="Canva Sans"/>
                <a:ea typeface="Canva Sans"/>
                <a:cs typeface="Canva Sans"/>
                <a:sym typeface="Canva Sans"/>
              </a:rPr>
              <a:t>The processor then evaluates the instructions and produce the results.</a:t>
            </a:r>
          </a:p>
          <a:p>
            <a:pPr algn="just" marL="453396" indent="-226698" lvl="1">
              <a:lnSpc>
                <a:spcPts val="2940"/>
              </a:lnSpc>
              <a:buFont typeface="Arial"/>
              <a:buChar char="•"/>
            </a:pPr>
            <a:r>
              <a:rPr lang="en-US" sz="2100">
                <a:solidFill>
                  <a:srgbClr val="051D40"/>
                </a:solidFill>
                <a:latin typeface="Canva Sans"/>
                <a:ea typeface="Canva Sans"/>
                <a:cs typeface="Canva Sans"/>
                <a:sym typeface="Canva Sans"/>
              </a:rPr>
              <a:t>The results will be driven to user by </a:t>
            </a:r>
            <a:r>
              <a:rPr lang="en-US" b="true" sz="2100">
                <a:solidFill>
                  <a:srgbClr val="051D40"/>
                </a:solidFill>
                <a:latin typeface="Canva Sans Bold"/>
                <a:ea typeface="Canva Sans Bold"/>
                <a:cs typeface="Canva Sans Bold"/>
                <a:sym typeface="Canva Sans Bold"/>
              </a:rPr>
              <a:t>I2C </a:t>
            </a:r>
            <a:r>
              <a:rPr lang="en-US" sz="2100">
                <a:solidFill>
                  <a:srgbClr val="051D40"/>
                </a:solidFill>
                <a:latin typeface="Canva Sans"/>
                <a:ea typeface="Canva Sans"/>
                <a:cs typeface="Canva Sans"/>
                <a:sym typeface="Canva Sans"/>
              </a:rPr>
              <a:t>as it behaves here like an </a:t>
            </a:r>
            <a:r>
              <a:rPr lang="en-US" b="true" sz="2100">
                <a:solidFill>
                  <a:srgbClr val="051D40"/>
                </a:solidFill>
                <a:latin typeface="Canva Sans Bold"/>
                <a:ea typeface="Canva Sans Bold"/>
                <a:cs typeface="Canva Sans Bold"/>
                <a:sym typeface="Canva Sans Bold"/>
              </a:rPr>
              <a:t>Output </a:t>
            </a:r>
            <a:r>
              <a:rPr lang="en-US" sz="2100">
                <a:solidFill>
                  <a:srgbClr val="051D40"/>
                </a:solidFill>
                <a:latin typeface="Canva Sans"/>
                <a:ea typeface="Canva Sans"/>
                <a:cs typeface="Canva Sans"/>
                <a:sym typeface="Canva Sans"/>
              </a:rPr>
              <a:t>interface.</a:t>
            </a:r>
          </a:p>
          <a:p>
            <a:pPr algn="just" marL="453396" indent="-226698" lvl="1">
              <a:lnSpc>
                <a:spcPts val="2940"/>
              </a:lnSpc>
              <a:buFont typeface="Arial"/>
              <a:buChar char="•"/>
            </a:pPr>
            <a:r>
              <a:rPr lang="en-US" sz="2100">
                <a:solidFill>
                  <a:srgbClr val="051D40"/>
                </a:solidFill>
                <a:latin typeface="Canva Sans"/>
                <a:ea typeface="Canva Sans"/>
                <a:cs typeface="Canva Sans"/>
                <a:sym typeface="Canva Sans"/>
              </a:rPr>
              <a:t>The </a:t>
            </a:r>
            <a:r>
              <a:rPr lang="en-US" b="true" sz="2100">
                <a:solidFill>
                  <a:srgbClr val="051D40"/>
                </a:solidFill>
                <a:latin typeface="Canva Sans Bold"/>
                <a:ea typeface="Canva Sans Bold"/>
                <a:cs typeface="Canva Sans Bold"/>
                <a:sym typeface="Canva Sans Bold"/>
              </a:rPr>
              <a:t>IMEM </a:t>
            </a:r>
            <a:r>
              <a:rPr lang="en-US" sz="2100">
                <a:solidFill>
                  <a:srgbClr val="051D40"/>
                </a:solidFill>
                <a:latin typeface="Canva Sans"/>
                <a:ea typeface="Canva Sans"/>
                <a:cs typeface="Canva Sans"/>
                <a:sym typeface="Canva Sans"/>
              </a:rPr>
              <a:t>is a memory block that contains the instructions to be executed inside the processor.</a:t>
            </a:r>
          </a:p>
          <a:p>
            <a:pPr algn="just" marL="453396" indent="-226698" lvl="1">
              <a:lnSpc>
                <a:spcPts val="2940"/>
              </a:lnSpc>
              <a:buFont typeface="Arial"/>
              <a:buChar char="•"/>
            </a:pPr>
            <a:r>
              <a:rPr lang="en-US" sz="2100">
                <a:solidFill>
                  <a:srgbClr val="051D40"/>
                </a:solidFill>
                <a:latin typeface="Canva Sans"/>
                <a:ea typeface="Canva Sans"/>
                <a:cs typeface="Canva Sans"/>
                <a:sym typeface="Canva Sans"/>
              </a:rPr>
              <a:t>The </a:t>
            </a:r>
            <a:r>
              <a:rPr lang="en-US" b="true" sz="2100">
                <a:solidFill>
                  <a:srgbClr val="051D40"/>
                </a:solidFill>
                <a:latin typeface="Canva Sans Bold"/>
                <a:ea typeface="Canva Sans Bold"/>
                <a:cs typeface="Canva Sans Bold"/>
                <a:sym typeface="Canva Sans Bold"/>
              </a:rPr>
              <a:t>DMEM </a:t>
            </a:r>
            <a:r>
              <a:rPr lang="en-US" sz="2100">
                <a:solidFill>
                  <a:srgbClr val="051D40"/>
                </a:solidFill>
                <a:latin typeface="Canva Sans"/>
                <a:ea typeface="Canva Sans"/>
                <a:cs typeface="Canva Sans"/>
                <a:sym typeface="Canva Sans"/>
              </a:rPr>
              <a:t>is also a memory block that behaves as a temporary storage block to hold the intermediate data for the instruction that is currently being processed.</a:t>
            </a:r>
          </a:p>
        </p:txBody>
      </p:sp>
      <p:grpSp>
        <p:nvGrpSpPr>
          <p:cNvPr name="Group 11" id="11"/>
          <p:cNvGrpSpPr/>
          <p:nvPr/>
        </p:nvGrpSpPr>
        <p:grpSpPr>
          <a:xfrm rot="0">
            <a:off x="16494339" y="0"/>
            <a:ext cx="4153313" cy="11227499"/>
            <a:chOff x="0" y="0"/>
            <a:chExt cx="5537750" cy="14969998"/>
          </a:xfrm>
        </p:grpSpPr>
        <p:grpSp>
          <p:nvGrpSpPr>
            <p:cNvPr name="Group 12" id="12"/>
            <p:cNvGrpSpPr/>
            <p:nvPr/>
          </p:nvGrpSpPr>
          <p:grpSpPr>
            <a:xfrm rot="0">
              <a:off x="0" y="0"/>
              <a:ext cx="2391547" cy="13716000"/>
              <a:chOff x="0" y="0"/>
              <a:chExt cx="472404" cy="2709333"/>
            </a:xfrm>
          </p:grpSpPr>
          <p:sp>
            <p:nvSpPr>
              <p:cNvPr name="Freeform 13" id="13"/>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4" id="14"/>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9432248"/>
              <a:ext cx="5537750" cy="55377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8" id="18"/>
          <p:cNvSpPr txBox="true"/>
          <p:nvPr/>
        </p:nvSpPr>
        <p:spPr>
          <a:xfrm rot="0">
            <a:off x="17103775" y="8740273"/>
            <a:ext cx="311051"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09132" y="1222804"/>
            <a:ext cx="9527617"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RISC V Instructions Format</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1580334" y="24075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195870" y="3327835"/>
            <a:ext cx="6940879" cy="1561698"/>
          </a:xfrm>
          <a:custGeom>
            <a:avLst/>
            <a:gdLst/>
            <a:ahLst/>
            <a:cxnLst/>
            <a:rect r="r" b="b" t="t" l="l"/>
            <a:pathLst>
              <a:path h="1561698" w="6940879">
                <a:moveTo>
                  <a:pt x="0" y="0"/>
                </a:moveTo>
                <a:lnTo>
                  <a:pt x="6940880" y="0"/>
                </a:lnTo>
                <a:lnTo>
                  <a:pt x="6940880" y="1561698"/>
                </a:lnTo>
                <a:lnTo>
                  <a:pt x="0" y="1561698"/>
                </a:lnTo>
                <a:lnTo>
                  <a:pt x="0" y="0"/>
                </a:lnTo>
                <a:close/>
              </a:path>
            </a:pathLst>
          </a:custGeom>
          <a:blipFill>
            <a:blip r:embed="rId4"/>
            <a:stretch>
              <a:fillRect l="0" t="0" r="0" b="0"/>
            </a:stretch>
          </a:blipFill>
        </p:spPr>
      </p:sp>
      <p:sp>
        <p:nvSpPr>
          <p:cNvPr name="Freeform 11" id="11"/>
          <p:cNvSpPr/>
          <p:nvPr/>
        </p:nvSpPr>
        <p:spPr>
          <a:xfrm flipH="false" flipV="false" rot="5400000">
            <a:off x="1580334" y="556603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020094" y="6486320"/>
            <a:ext cx="7116655" cy="1547873"/>
          </a:xfrm>
          <a:custGeom>
            <a:avLst/>
            <a:gdLst/>
            <a:ahLst/>
            <a:cxnLst/>
            <a:rect r="r" b="b" t="t" l="l"/>
            <a:pathLst>
              <a:path h="1547873" w="7116655">
                <a:moveTo>
                  <a:pt x="0" y="0"/>
                </a:moveTo>
                <a:lnTo>
                  <a:pt x="7116656" y="0"/>
                </a:lnTo>
                <a:lnTo>
                  <a:pt x="7116656" y="1547873"/>
                </a:lnTo>
                <a:lnTo>
                  <a:pt x="0" y="1547873"/>
                </a:lnTo>
                <a:lnTo>
                  <a:pt x="0" y="0"/>
                </a:lnTo>
                <a:close/>
              </a:path>
            </a:pathLst>
          </a:custGeom>
          <a:blipFill>
            <a:blip r:embed="rId5"/>
            <a:stretch>
              <a:fillRect l="0" t="0" r="0" b="0"/>
            </a:stretch>
          </a:blipFill>
        </p:spPr>
      </p:sp>
      <p:sp>
        <p:nvSpPr>
          <p:cNvPr name="TextBox 13" id="13"/>
          <p:cNvSpPr txBox="true"/>
          <p:nvPr/>
        </p:nvSpPr>
        <p:spPr>
          <a:xfrm rot="0">
            <a:off x="2203121" y="2375338"/>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Register (R-Type) Instructions</a:t>
            </a:r>
          </a:p>
        </p:txBody>
      </p:sp>
      <p:sp>
        <p:nvSpPr>
          <p:cNvPr name="TextBox 14" id="14"/>
          <p:cNvSpPr txBox="true"/>
          <p:nvPr/>
        </p:nvSpPr>
        <p:spPr>
          <a:xfrm rot="0">
            <a:off x="2203121" y="5533823"/>
            <a:ext cx="7922504" cy="514347"/>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51D40"/>
                </a:solidFill>
                <a:latin typeface="Open Sans Extra Bold"/>
                <a:ea typeface="Open Sans Extra Bold"/>
                <a:cs typeface="Open Sans Extra Bold"/>
                <a:sym typeface="Open Sans Extra Bold"/>
              </a:rPr>
              <a:t>Immediate (I-Type) Instructions</a:t>
            </a:r>
          </a:p>
        </p:txBody>
      </p:sp>
      <p:grpSp>
        <p:nvGrpSpPr>
          <p:cNvPr name="Group 15" id="15"/>
          <p:cNvGrpSpPr/>
          <p:nvPr/>
        </p:nvGrpSpPr>
        <p:grpSpPr>
          <a:xfrm rot="0">
            <a:off x="16494339" y="0"/>
            <a:ext cx="4153313" cy="11227499"/>
            <a:chOff x="0" y="0"/>
            <a:chExt cx="5537750" cy="14969998"/>
          </a:xfrm>
        </p:grpSpPr>
        <p:grpSp>
          <p:nvGrpSpPr>
            <p:cNvPr name="Group 16" id="16"/>
            <p:cNvGrpSpPr/>
            <p:nvPr/>
          </p:nvGrpSpPr>
          <p:grpSpPr>
            <a:xfrm rot="0">
              <a:off x="0" y="0"/>
              <a:ext cx="2391547" cy="13716000"/>
              <a:chOff x="0" y="0"/>
              <a:chExt cx="472404" cy="2709333"/>
            </a:xfrm>
          </p:grpSpPr>
          <p:sp>
            <p:nvSpPr>
              <p:cNvPr name="Freeform 17" id="17"/>
              <p:cNvSpPr/>
              <p:nvPr/>
            </p:nvSpPr>
            <p:spPr>
              <a:xfrm flipH="false" flipV="false" rot="0">
                <a:off x="0" y="0"/>
                <a:ext cx="472404" cy="2709333"/>
              </a:xfrm>
              <a:custGeom>
                <a:avLst/>
                <a:gdLst/>
                <a:ahLst/>
                <a:cxnLst/>
                <a:rect r="r" b="b" t="t" l="l"/>
                <a:pathLst>
                  <a:path h="2709333" w="472404">
                    <a:moveTo>
                      <a:pt x="0" y="0"/>
                    </a:moveTo>
                    <a:lnTo>
                      <a:pt x="472404" y="0"/>
                    </a:lnTo>
                    <a:lnTo>
                      <a:pt x="472404" y="2709333"/>
                    </a:lnTo>
                    <a:lnTo>
                      <a:pt x="0" y="2709333"/>
                    </a:lnTo>
                    <a:close/>
                  </a:path>
                </a:pathLst>
              </a:custGeom>
              <a:solidFill>
                <a:srgbClr val="051D40"/>
              </a:solidFill>
            </p:spPr>
          </p:sp>
          <p:sp>
            <p:nvSpPr>
              <p:cNvPr name="TextBox 18" id="18"/>
              <p:cNvSpPr txBox="true"/>
              <p:nvPr/>
            </p:nvSpPr>
            <p:spPr>
              <a:xfrm>
                <a:off x="0" y="-38100"/>
                <a:ext cx="472404" cy="274743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9432248"/>
              <a:ext cx="5537750" cy="55377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7095291" y="8740273"/>
            <a:ext cx="328017"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DAGZa76csS4</dc:identifier>
  <dcterms:modified xsi:type="dcterms:W3CDTF">2011-08-01T06:04:30Z</dcterms:modified>
  <cp:revision>1</cp:revision>
  <dc:title>FYDP FINAL YEAR PRESENTATION</dc:title>
</cp:coreProperties>
</file>